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handoutMasterIdLst>
    <p:handoutMasterId r:id="rId44"/>
  </p:handoutMasterIdLst>
  <p:sldIdLst>
    <p:sldId id="256" r:id="rId2"/>
    <p:sldId id="267" r:id="rId3"/>
    <p:sldId id="332" r:id="rId4"/>
    <p:sldId id="371" r:id="rId5"/>
    <p:sldId id="258" r:id="rId6"/>
    <p:sldId id="376" r:id="rId7"/>
    <p:sldId id="390" r:id="rId8"/>
    <p:sldId id="375" r:id="rId9"/>
    <p:sldId id="379" r:id="rId10"/>
    <p:sldId id="377" r:id="rId11"/>
    <p:sldId id="378" r:id="rId12"/>
    <p:sldId id="380" r:id="rId13"/>
    <p:sldId id="397" r:id="rId14"/>
    <p:sldId id="396" r:id="rId15"/>
    <p:sldId id="381" r:id="rId16"/>
    <p:sldId id="382" r:id="rId17"/>
    <p:sldId id="383" r:id="rId18"/>
    <p:sldId id="384" r:id="rId19"/>
    <p:sldId id="385" r:id="rId20"/>
    <p:sldId id="386" r:id="rId21"/>
    <p:sldId id="387" r:id="rId22"/>
    <p:sldId id="389" r:id="rId23"/>
    <p:sldId id="388" r:id="rId24"/>
    <p:sldId id="398" r:id="rId25"/>
    <p:sldId id="399" r:id="rId26"/>
    <p:sldId id="400" r:id="rId27"/>
    <p:sldId id="402" r:id="rId28"/>
    <p:sldId id="392" r:id="rId29"/>
    <p:sldId id="393" r:id="rId30"/>
    <p:sldId id="394" r:id="rId31"/>
    <p:sldId id="403" r:id="rId32"/>
    <p:sldId id="405" r:id="rId33"/>
    <p:sldId id="406" r:id="rId34"/>
    <p:sldId id="391" r:id="rId35"/>
    <p:sldId id="268" r:id="rId36"/>
    <p:sldId id="408" r:id="rId37"/>
    <p:sldId id="272" r:id="rId38"/>
    <p:sldId id="273" r:id="rId39"/>
    <p:sldId id="274" r:id="rId40"/>
    <p:sldId id="407" r:id="rId41"/>
    <p:sldId id="25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account" initials="Ma" lastIdx="39" clrIdx="0"/>
  <p:cmAuthor id="2" name="Hadi" initials="H" lastIdx="0" clrIdx="1"/>
  <p:cmAuthor id="3" name="Microsoft Office User" initials="Office"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0EE"/>
    <a:srgbClr val="F27000"/>
    <a:srgbClr val="FAFC00"/>
    <a:srgbClr val="8CAD28"/>
    <a:srgbClr val="6CBDC3"/>
    <a:srgbClr val="E5BCBD"/>
    <a:srgbClr val="00B050"/>
    <a:srgbClr val="008977"/>
    <a:srgbClr val="DC756D"/>
    <a:srgbClr val="B47B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12" autoAdjust="0"/>
    <p:restoredTop sz="70742" autoAdjust="0"/>
  </p:normalViewPr>
  <p:slideViewPr>
    <p:cSldViewPr snapToGrid="0">
      <p:cViewPr varScale="1">
        <p:scale>
          <a:sx n="100" d="100"/>
          <a:sy n="100" d="100"/>
        </p:scale>
        <p:origin x="768" y="160"/>
      </p:cViewPr>
      <p:guideLst>
        <p:guide orient="horz" pos="2160"/>
        <p:guide pos="3840"/>
      </p:guideLst>
    </p:cSldViewPr>
  </p:slideViewPr>
  <p:notesTextViewPr>
    <p:cViewPr>
      <p:scale>
        <a:sx n="75" d="100"/>
        <a:sy n="75" d="100"/>
      </p:scale>
      <p:origin x="0" y="0"/>
    </p:cViewPr>
  </p:notesTextViewPr>
  <p:sorterViewPr>
    <p:cViewPr>
      <p:scale>
        <a:sx n="66" d="100"/>
        <a:sy n="66" d="100"/>
      </p:scale>
      <p:origin x="0" y="0"/>
    </p:cViewPr>
  </p:sorterViewPr>
  <p:notesViewPr>
    <p:cSldViewPr snapToGrid="0">
      <p:cViewPr varScale="1">
        <p:scale>
          <a:sx n="99" d="100"/>
          <a:sy n="99" d="100"/>
        </p:scale>
        <p:origin x="326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7-11-30T15:47:27.422" idx="1">
    <p:pos x="10" y="10"/>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4-25T14:16:56.113" idx="1">
    <p:pos x="-1315" y="-128"/>
    <p:text>Primary reason ppl use crowdsourcing is to collect data." Used for exp, but the bulk of what its used for is data accquisition. Context of labels AND you can think of vast majority of social web services as basicaly crowdsourced data collection.</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E9441B-FC82-984F-BD23-8EDD7D2264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F779FFA-813E-AC4C-BBEB-A0CE9FFD13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1BA00-4973-884C-9907-3BF49D9457C2}" type="datetimeFigureOut">
              <a:rPr lang="en-US" smtClean="0"/>
              <a:t>1/17/21</a:t>
            </a:fld>
            <a:endParaRPr lang="en-US"/>
          </a:p>
        </p:txBody>
      </p:sp>
      <p:sp>
        <p:nvSpPr>
          <p:cNvPr id="4" name="Footer Placeholder 3">
            <a:extLst>
              <a:ext uri="{FF2B5EF4-FFF2-40B4-BE49-F238E27FC236}">
                <a16:creationId xmlns:a16="http://schemas.microsoft.com/office/drawing/2014/main" id="{D1EB057B-8BE2-D344-A385-52BA8A141F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8A3DA6-8FEF-1F4E-A5EE-766A34BA4F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9C63ED-AB77-3349-8035-6A3D978A1D4F}" type="slidenum">
              <a:rPr lang="en-US" smtClean="0"/>
              <a:t>‹#›</a:t>
            </a:fld>
            <a:endParaRPr lang="en-US"/>
          </a:p>
        </p:txBody>
      </p:sp>
    </p:spTree>
    <p:extLst>
      <p:ext uri="{BB962C8B-B14F-4D97-AF65-F5344CB8AC3E}">
        <p14:creationId xmlns:p14="http://schemas.microsoft.com/office/powerpoint/2010/main" val="3038190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85E50B-AE68-4389-8811-8B7A97369661}" type="datetimeFigureOut">
              <a:rPr lang="en-US" smtClean="0"/>
              <a:t>1/17/21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2D5E3-BE24-4708-B160-858FFA1330DD}" type="slidenum">
              <a:rPr lang="en-US" smtClean="0"/>
              <a:t>‹#›</a:t>
            </a:fld>
            <a:endParaRPr lang="en-US"/>
          </a:p>
        </p:txBody>
      </p:sp>
    </p:spTree>
    <p:extLst>
      <p:ext uri="{BB962C8B-B14F-4D97-AF65-F5344CB8AC3E}">
        <p14:creationId xmlns:p14="http://schemas.microsoft.com/office/powerpoint/2010/main" val="3917101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Hi, my name is Hamed, I’m </a:t>
            </a:r>
            <a:r>
              <a:rPr lang="en-US" sz="2000" baseline="0" dirty="0"/>
              <a:t>recent graduate from Columbia University</a:t>
            </a:r>
          </a:p>
          <a:p>
            <a:endParaRPr lang="en-US" sz="2000" baseline="0" dirty="0"/>
          </a:p>
          <a:p>
            <a:r>
              <a:rPr lang="en-US" sz="2000" baseline="0" dirty="0"/>
              <a:t>This is a presentation of my work during my internship at Snap Research, under Neil Shah</a:t>
            </a:r>
          </a:p>
          <a:p>
            <a:endParaRPr lang="en-US" sz="2000" baseline="0" dirty="0"/>
          </a:p>
          <a:p>
            <a:r>
              <a:rPr lang="en-US" sz="2000" baseline="0" dirty="0"/>
              <a:t>On how to use Multi-View Graphs to Detect Suspicious Multi-attribute Entity Groups</a:t>
            </a:r>
            <a:endParaRPr lang="en-US" sz="2000" dirty="0"/>
          </a:p>
        </p:txBody>
      </p:sp>
      <p:sp>
        <p:nvSpPr>
          <p:cNvPr id="4" name="Slide Number Placeholder 3"/>
          <p:cNvSpPr>
            <a:spLocks noGrp="1"/>
          </p:cNvSpPr>
          <p:nvPr>
            <p:ph type="sldNum" sz="quarter" idx="10"/>
          </p:nvPr>
        </p:nvSpPr>
        <p:spPr/>
        <p:txBody>
          <a:bodyPr/>
          <a:lstStyle/>
          <a:p>
            <a:fld id="{32D2D5E3-BE24-4708-B160-858FFA1330DD}" type="slidenum">
              <a:rPr lang="en-US" smtClean="0"/>
              <a:t>1</a:t>
            </a:fld>
            <a:endParaRPr lang="en-US"/>
          </a:p>
        </p:txBody>
      </p:sp>
    </p:spTree>
    <p:extLst>
      <p:ext uri="{BB962C8B-B14F-4D97-AF65-F5344CB8AC3E}">
        <p14:creationId xmlns:p14="http://schemas.microsoft.com/office/powerpoint/2010/main" val="3555308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ym typeface="Wingdings"/>
            </a:endParaRPr>
          </a:p>
        </p:txBody>
      </p:sp>
      <p:sp>
        <p:nvSpPr>
          <p:cNvPr id="4" name="Slide Number Placeholder 3"/>
          <p:cNvSpPr>
            <a:spLocks noGrp="1"/>
          </p:cNvSpPr>
          <p:nvPr>
            <p:ph type="sldNum" sz="quarter" idx="10"/>
          </p:nvPr>
        </p:nvSpPr>
        <p:spPr/>
        <p:txBody>
          <a:bodyPr/>
          <a:lstStyle/>
          <a:p>
            <a:fld id="{32D2D5E3-BE24-4708-B160-858FFA1330DD}" type="slidenum">
              <a:rPr lang="en-US" smtClean="0"/>
              <a:t>10</a:t>
            </a:fld>
            <a:endParaRPr lang="en-US"/>
          </a:p>
        </p:txBody>
      </p:sp>
    </p:spTree>
    <p:extLst>
      <p:ext uri="{BB962C8B-B14F-4D97-AF65-F5344CB8AC3E}">
        <p14:creationId xmlns:p14="http://schemas.microsoft.com/office/powerpoint/2010/main" val="2117351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D5E3-BE24-4708-B160-858FFA1330DD}" type="slidenum">
              <a:rPr lang="en-US" smtClean="0"/>
              <a:t>11</a:t>
            </a:fld>
            <a:endParaRPr lang="en-US"/>
          </a:p>
        </p:txBody>
      </p:sp>
    </p:spTree>
    <p:extLst>
      <p:ext uri="{BB962C8B-B14F-4D97-AF65-F5344CB8AC3E}">
        <p14:creationId xmlns:p14="http://schemas.microsoft.com/office/powerpoint/2010/main" val="4225043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D5E3-BE24-4708-B160-858FFA1330DD}" type="slidenum">
              <a:rPr lang="en-US" smtClean="0"/>
              <a:t>12</a:t>
            </a:fld>
            <a:endParaRPr lang="en-US"/>
          </a:p>
        </p:txBody>
      </p:sp>
    </p:spTree>
    <p:extLst>
      <p:ext uri="{BB962C8B-B14F-4D97-AF65-F5344CB8AC3E}">
        <p14:creationId xmlns:p14="http://schemas.microsoft.com/office/powerpoint/2010/main" val="1511301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naturally, you might ask, can we just use mass as a measure of suspiciousness?</a:t>
            </a:r>
          </a:p>
          <a:p>
            <a:endParaRPr lang="en-US" dirty="0"/>
          </a:p>
          <a:p>
            <a:r>
              <a:rPr lang="en-US" dirty="0"/>
              <a:t>And the answer is that mass sometimes works, but it often doesn’t.</a:t>
            </a:r>
          </a:p>
          <a:p>
            <a:endParaRPr lang="en-US" dirty="0"/>
          </a:p>
          <a:p>
            <a:r>
              <a:rPr lang="en-US" dirty="0"/>
              <a:t>For example consider returning tot his graph, it has a mass of 10.</a:t>
            </a:r>
          </a:p>
          <a:p>
            <a:endParaRPr lang="en-US" dirty="0"/>
          </a:p>
          <a:p>
            <a:r>
              <a:rPr lang="en-US" dirty="0"/>
              <a:t>But this graph also has a mass of 10, even though it has almost twice as many nodes.</a:t>
            </a:r>
          </a:p>
          <a:p>
            <a:endParaRPr lang="en-US" dirty="0"/>
          </a:p>
          <a:p>
            <a:r>
              <a:rPr lang="en-US" dirty="0"/>
              <a:t>Intuitively. This group is a lot more </a:t>
            </a:r>
            <a:r>
              <a:rPr lang="en-US" dirty="0" err="1"/>
              <a:t>suspiiocus</a:t>
            </a:r>
            <a:r>
              <a:rPr lang="en-US" dirty="0"/>
              <a:t> because it is saturated with edges,</a:t>
            </a:r>
          </a:p>
          <a:p>
            <a:endParaRPr lang="en-US" dirty="0"/>
          </a:p>
          <a:p>
            <a:r>
              <a:rPr lang="en-US" dirty="0"/>
              <a:t>Whereas as nodes in this group only share a few edges with a few others in the group.</a:t>
            </a:r>
          </a:p>
          <a:p>
            <a:endParaRPr lang="en-US" dirty="0"/>
          </a:p>
          <a:p>
            <a:r>
              <a:rPr lang="en-US" dirty="0"/>
              <a:t>----</a:t>
            </a:r>
          </a:p>
          <a:p>
            <a:endParaRPr lang="en-US" dirty="0"/>
          </a:p>
          <a:p>
            <a:r>
              <a:rPr lang="en-US" dirty="0"/>
              <a:t>Thus, we cannot take just mass, volume, or density into account--- we need to think holistically about all 3 of them. </a:t>
            </a:r>
          </a:p>
          <a:p>
            <a:endParaRPr lang="en-US" dirty="0"/>
          </a:p>
          <a:p>
            <a:endParaRPr lang="en-US" dirty="0"/>
          </a:p>
        </p:txBody>
      </p:sp>
      <p:sp>
        <p:nvSpPr>
          <p:cNvPr id="4" name="Slide Number Placeholder 3"/>
          <p:cNvSpPr>
            <a:spLocks noGrp="1"/>
          </p:cNvSpPr>
          <p:nvPr>
            <p:ph type="sldNum" sz="quarter" idx="5"/>
          </p:nvPr>
        </p:nvSpPr>
        <p:spPr/>
        <p:txBody>
          <a:bodyPr/>
          <a:lstStyle/>
          <a:p>
            <a:fld id="{32D2D5E3-BE24-4708-B160-858FFA1330DD}" type="slidenum">
              <a:rPr lang="en-US" smtClean="0"/>
              <a:t>13</a:t>
            </a:fld>
            <a:endParaRPr lang="en-US"/>
          </a:p>
        </p:txBody>
      </p:sp>
    </p:spTree>
    <p:extLst>
      <p:ext uri="{BB962C8B-B14F-4D97-AF65-F5344CB8AC3E}">
        <p14:creationId xmlns:p14="http://schemas.microsoft.com/office/powerpoint/2010/main" val="4242885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naturally, you might ask, can we just use mass as a measure of suspiciousness?</a:t>
            </a:r>
          </a:p>
          <a:p>
            <a:endParaRPr lang="en-US" dirty="0"/>
          </a:p>
          <a:p>
            <a:r>
              <a:rPr lang="en-US" dirty="0"/>
              <a:t>And the answer is that mass sometimes works, but it often doesn’t.</a:t>
            </a:r>
          </a:p>
          <a:p>
            <a:endParaRPr lang="en-US" dirty="0"/>
          </a:p>
          <a:p>
            <a:r>
              <a:rPr lang="en-US" dirty="0"/>
              <a:t>For example consider returning tot his graph, it has a mass of 10.</a:t>
            </a:r>
          </a:p>
          <a:p>
            <a:endParaRPr lang="en-US" dirty="0"/>
          </a:p>
          <a:p>
            <a:r>
              <a:rPr lang="en-US" dirty="0"/>
              <a:t>But this graph also has a mass of 10, even though it has almost twice as many nodes.</a:t>
            </a:r>
          </a:p>
          <a:p>
            <a:endParaRPr lang="en-US" dirty="0"/>
          </a:p>
          <a:p>
            <a:r>
              <a:rPr lang="en-US" dirty="0"/>
              <a:t>Intuitively. This group is a lot more </a:t>
            </a:r>
            <a:r>
              <a:rPr lang="en-US" dirty="0" err="1"/>
              <a:t>suspiiocus</a:t>
            </a:r>
            <a:r>
              <a:rPr lang="en-US" dirty="0"/>
              <a:t> because it is saturated with edges,</a:t>
            </a:r>
          </a:p>
          <a:p>
            <a:endParaRPr lang="en-US" dirty="0"/>
          </a:p>
          <a:p>
            <a:r>
              <a:rPr lang="en-US" dirty="0"/>
              <a:t>Whereas as nodes in this group only share a few edges with a few others in the group.</a:t>
            </a:r>
          </a:p>
          <a:p>
            <a:endParaRPr lang="en-US" dirty="0"/>
          </a:p>
          <a:p>
            <a:r>
              <a:rPr lang="en-US" dirty="0"/>
              <a:t>----</a:t>
            </a:r>
          </a:p>
          <a:p>
            <a:endParaRPr lang="en-US" dirty="0"/>
          </a:p>
          <a:p>
            <a:r>
              <a:rPr lang="en-US" dirty="0"/>
              <a:t>Thus, we cannot take just mass, volume, or density into account--- we need to think holistically about all 3 of them. </a:t>
            </a:r>
          </a:p>
          <a:p>
            <a:endParaRPr lang="en-US" dirty="0"/>
          </a:p>
          <a:p>
            <a:endParaRPr lang="en-US" dirty="0"/>
          </a:p>
        </p:txBody>
      </p:sp>
      <p:sp>
        <p:nvSpPr>
          <p:cNvPr id="4" name="Slide Number Placeholder 3"/>
          <p:cNvSpPr>
            <a:spLocks noGrp="1"/>
          </p:cNvSpPr>
          <p:nvPr>
            <p:ph type="sldNum" sz="quarter" idx="5"/>
          </p:nvPr>
        </p:nvSpPr>
        <p:spPr/>
        <p:txBody>
          <a:bodyPr/>
          <a:lstStyle/>
          <a:p>
            <a:fld id="{32D2D5E3-BE24-4708-B160-858FFA1330DD}" type="slidenum">
              <a:rPr lang="en-US" smtClean="0"/>
              <a:t>14</a:t>
            </a:fld>
            <a:endParaRPr lang="en-US"/>
          </a:p>
        </p:txBody>
      </p:sp>
    </p:spTree>
    <p:extLst>
      <p:ext uri="{BB962C8B-B14F-4D97-AF65-F5344CB8AC3E}">
        <p14:creationId xmlns:p14="http://schemas.microsoft.com/office/powerpoint/2010/main" val="3711854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D5E3-BE24-4708-B160-858FFA1330DD}" type="slidenum">
              <a:rPr lang="en-US" smtClean="0"/>
              <a:t>17</a:t>
            </a:fld>
            <a:endParaRPr lang="en-US"/>
          </a:p>
        </p:txBody>
      </p:sp>
    </p:spTree>
    <p:extLst>
      <p:ext uri="{BB962C8B-B14F-4D97-AF65-F5344CB8AC3E}">
        <p14:creationId xmlns:p14="http://schemas.microsoft.com/office/powerpoint/2010/main" val="2926656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axiom is really important to understand because it has to do with the relationships</a:t>
            </a:r>
          </a:p>
          <a:p>
            <a:r>
              <a:rPr lang="en-US" dirty="0"/>
              <a:t>Between views.</a:t>
            </a:r>
          </a:p>
          <a:p>
            <a:endParaRPr lang="en-US" dirty="0"/>
          </a:p>
          <a:p>
            <a:endParaRPr lang="en-US" dirty="0"/>
          </a:p>
          <a:p>
            <a:r>
              <a:rPr lang="en-US" dirty="0"/>
              <a:t>Lets say you have two subgraphs which the total mass. But this one has more of its mass in the first view, and this one </a:t>
            </a:r>
          </a:p>
        </p:txBody>
      </p:sp>
      <p:sp>
        <p:nvSpPr>
          <p:cNvPr id="4" name="Slide Number Placeholder 3"/>
          <p:cNvSpPr>
            <a:spLocks noGrp="1"/>
          </p:cNvSpPr>
          <p:nvPr>
            <p:ph type="sldNum" sz="quarter" idx="5"/>
          </p:nvPr>
        </p:nvSpPr>
        <p:spPr/>
        <p:txBody>
          <a:bodyPr/>
          <a:lstStyle/>
          <a:p>
            <a:fld id="{32D2D5E3-BE24-4708-B160-858FFA1330DD}" type="slidenum">
              <a:rPr lang="en-US" smtClean="0"/>
              <a:t>20</a:t>
            </a:fld>
            <a:endParaRPr lang="en-US"/>
          </a:p>
        </p:txBody>
      </p:sp>
    </p:spTree>
    <p:extLst>
      <p:ext uri="{BB962C8B-B14F-4D97-AF65-F5344CB8AC3E}">
        <p14:creationId xmlns:p14="http://schemas.microsoft.com/office/powerpoint/2010/main" val="824607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there is 1 more constraint which is that our metric needs to handle continuous edge weights</a:t>
            </a:r>
          </a:p>
          <a:p>
            <a:endParaRPr lang="en-US" dirty="0"/>
          </a:p>
          <a:p>
            <a:r>
              <a:rPr lang="en-US" dirty="0"/>
              <a:t>The reason for this is that not all edges are the same.</a:t>
            </a:r>
          </a:p>
          <a:p>
            <a:endParaRPr lang="en-US" dirty="0"/>
          </a:p>
          <a:p>
            <a:r>
              <a:rPr lang="en-US" dirty="0"/>
              <a:t>For instance, if two accounts share the same city because they are both from New York, that is barely suspicious</a:t>
            </a:r>
          </a:p>
          <a:p>
            <a:endParaRPr lang="en-US" dirty="0"/>
          </a:p>
          <a:p>
            <a:r>
              <a:rPr lang="en-US" dirty="0"/>
              <a:t>But, if they both share come from a rare city like Toledo, Ohio, that is a lot more suspicious </a:t>
            </a:r>
          </a:p>
          <a:p>
            <a:endParaRPr lang="en-US" dirty="0"/>
          </a:p>
          <a:p>
            <a:r>
              <a:rPr lang="en-US" dirty="0"/>
              <a:t>And even more </a:t>
            </a:r>
            <a:r>
              <a:rPr lang="en-US" dirty="0" err="1"/>
              <a:t>suspiiocus</a:t>
            </a:r>
            <a:r>
              <a:rPr lang="en-US" dirty="0"/>
              <a:t> would be if both accounts had logged into both </a:t>
            </a:r>
            <a:r>
              <a:rPr lang="en-US" dirty="0" err="1"/>
              <a:t>citiies</a:t>
            </a:r>
            <a:endParaRPr lang="en-US" dirty="0"/>
          </a:p>
          <a:p>
            <a:endParaRPr lang="en-US" dirty="0"/>
          </a:p>
          <a:p>
            <a:r>
              <a:rPr lang="en-US" dirty="0"/>
              <a:t>Thus, we want to weight edges by two things: Rarity, meaning how surprising a given value is, and Number of shared values</a:t>
            </a:r>
          </a:p>
          <a:p>
            <a:endParaRPr lang="en-US" dirty="0"/>
          </a:p>
          <a:p>
            <a:r>
              <a:rPr lang="en-US" dirty="0"/>
              <a:t>To do this we use an NLP concept which is TF-IDF, which takes into account how frequent each value is across our whole dataset</a:t>
            </a:r>
          </a:p>
        </p:txBody>
      </p:sp>
      <p:sp>
        <p:nvSpPr>
          <p:cNvPr id="4" name="Slide Number Placeholder 3"/>
          <p:cNvSpPr>
            <a:spLocks noGrp="1"/>
          </p:cNvSpPr>
          <p:nvPr>
            <p:ph type="sldNum" sz="quarter" idx="5"/>
          </p:nvPr>
        </p:nvSpPr>
        <p:spPr/>
        <p:txBody>
          <a:bodyPr/>
          <a:lstStyle/>
          <a:p>
            <a:fld id="{32D2D5E3-BE24-4708-B160-858FFA1330DD}" type="slidenum">
              <a:rPr lang="en-US" smtClean="0"/>
              <a:t>22</a:t>
            </a:fld>
            <a:endParaRPr lang="en-US"/>
          </a:p>
        </p:txBody>
      </p:sp>
    </p:spTree>
    <p:extLst>
      <p:ext uri="{BB962C8B-B14F-4D97-AF65-F5344CB8AC3E}">
        <p14:creationId xmlns:p14="http://schemas.microsoft.com/office/powerpoint/2010/main" val="288085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great, now the moment you have all been anxiously waiting for….</a:t>
            </a:r>
          </a:p>
          <a:p>
            <a:endParaRPr lang="en-US" dirty="0"/>
          </a:p>
          <a:p>
            <a:r>
              <a:rPr lang="en-US" dirty="0"/>
              <a:t>How do we define our suspicious metric? </a:t>
            </a:r>
          </a:p>
          <a:p>
            <a:endParaRPr lang="en-US" dirty="0"/>
          </a:p>
          <a:p>
            <a:r>
              <a:rPr lang="en-US" dirty="0"/>
              <a:t>Our method is actually relatively simple. We start from the </a:t>
            </a:r>
            <a:r>
              <a:rPr lang="en-US" dirty="0" err="1"/>
              <a:t>Erdos</a:t>
            </a:r>
            <a:r>
              <a:rPr lang="en-US" dirty="0"/>
              <a:t>-</a:t>
            </a:r>
            <a:r>
              <a:rPr lang="en-US" dirty="0" err="1"/>
              <a:t>Renyi</a:t>
            </a:r>
            <a:r>
              <a:rPr lang="en-US" dirty="0"/>
              <a:t>-Exponential model, which assumes that all edge weights follow an exponential distribution with this parameter.</a:t>
            </a:r>
          </a:p>
          <a:p>
            <a:endParaRPr lang="en-US" dirty="0"/>
          </a:p>
          <a:p>
            <a:r>
              <a:rPr lang="en-US" dirty="0"/>
              <a:t>We choose this model because the edge weights in our data do closely follow an exponential distribution. </a:t>
            </a:r>
          </a:p>
          <a:p>
            <a:r>
              <a:rPr lang="en-US" dirty="0"/>
              <a:t>And The reason we choose this parameter is that it sets the expected value of the edge weights to be equal to the average edge weight in our actual observed graph data.</a:t>
            </a:r>
          </a:p>
          <a:p>
            <a:endParaRPr lang="en-US" dirty="0"/>
          </a:p>
          <a:p>
            <a:r>
              <a:rPr lang="en-US" dirty="0"/>
              <a:t>Secondly, we prove in our paper that if we use this model, then the subgraph mass will follow a gamma distribution with these 2 parameters: The subgraph volume, and the overall graph volume over the mass. I can’t explain why this follows due to time, but the proof is in our paper.</a:t>
            </a:r>
          </a:p>
          <a:p>
            <a:endParaRPr lang="en-US" dirty="0"/>
          </a:p>
          <a:p>
            <a:r>
              <a:rPr lang="en-US" dirty="0"/>
              <a:t>Now, modeling the subgraph mass as a gamma distribution gives us a very useful probability distribution over different possible masses for a subgraph. And intuitively, as the masses get higher and higher, the probability goes down.</a:t>
            </a:r>
          </a:p>
          <a:p>
            <a:endParaRPr lang="en-US" dirty="0"/>
          </a:p>
          <a:p>
            <a:r>
              <a:rPr lang="en-US" dirty="0"/>
              <a:t>For example, at a mass of 0, this probability is the highest.. But as we keep adding edges to this graph, the probability continuously goes down. Now this is really important, because the whole idea for our paper is to detect anomalously high amounts of mass, and this </a:t>
            </a:r>
            <a:r>
              <a:rPr lang="en-US" dirty="0" err="1"/>
              <a:t>disrirbution</a:t>
            </a:r>
            <a:r>
              <a:rPr lang="en-US" dirty="0"/>
              <a:t> gives us a way to quantify how anomalous the graph of a mass is. </a:t>
            </a:r>
          </a:p>
          <a:p>
            <a:endParaRPr lang="en-US" dirty="0"/>
          </a:p>
          <a:p>
            <a:r>
              <a:rPr lang="en-US" dirty="0"/>
              <a:t>By taking the –log of likelihood</a:t>
            </a:r>
          </a:p>
        </p:txBody>
      </p:sp>
      <p:sp>
        <p:nvSpPr>
          <p:cNvPr id="4" name="Slide Number Placeholder 3"/>
          <p:cNvSpPr>
            <a:spLocks noGrp="1"/>
          </p:cNvSpPr>
          <p:nvPr>
            <p:ph type="sldNum" sz="quarter" idx="5"/>
          </p:nvPr>
        </p:nvSpPr>
        <p:spPr/>
        <p:txBody>
          <a:bodyPr/>
          <a:lstStyle/>
          <a:p>
            <a:fld id="{32D2D5E3-BE24-4708-B160-858FFA1330DD}" type="slidenum">
              <a:rPr lang="en-US" smtClean="0"/>
              <a:t>23</a:t>
            </a:fld>
            <a:endParaRPr lang="en-US"/>
          </a:p>
        </p:txBody>
      </p:sp>
    </p:spTree>
    <p:extLst>
      <p:ext uri="{BB962C8B-B14F-4D97-AF65-F5344CB8AC3E}">
        <p14:creationId xmlns:p14="http://schemas.microsoft.com/office/powerpoint/2010/main" val="3035310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able to generate a suspiciousness score that increases monotonically with subgraph mass. </a:t>
            </a:r>
          </a:p>
        </p:txBody>
      </p:sp>
      <p:sp>
        <p:nvSpPr>
          <p:cNvPr id="4" name="Slide Number Placeholder 3"/>
          <p:cNvSpPr>
            <a:spLocks noGrp="1"/>
          </p:cNvSpPr>
          <p:nvPr>
            <p:ph type="sldNum" sz="quarter" idx="5"/>
          </p:nvPr>
        </p:nvSpPr>
        <p:spPr/>
        <p:txBody>
          <a:bodyPr/>
          <a:lstStyle/>
          <a:p>
            <a:fld id="{32D2D5E3-BE24-4708-B160-858FFA1330DD}" type="slidenum">
              <a:rPr lang="en-US" smtClean="0"/>
              <a:t>24</a:t>
            </a:fld>
            <a:endParaRPr lang="en-US"/>
          </a:p>
        </p:txBody>
      </p:sp>
    </p:spTree>
    <p:extLst>
      <p:ext uri="{BB962C8B-B14F-4D97-AF65-F5344CB8AC3E}">
        <p14:creationId xmlns:p14="http://schemas.microsoft.com/office/powerpoint/2010/main" val="2743685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been reading the news lately, you can see that every major web platform deals with fraud </a:t>
            </a:r>
          </a:p>
          <a:p>
            <a:endParaRPr lang="en-US" dirty="0"/>
          </a:p>
          <a:p>
            <a:r>
              <a:rPr lang="en-US" dirty="0"/>
              <a:t>Online fraud, is everywhere</a:t>
            </a:r>
          </a:p>
        </p:txBody>
      </p:sp>
      <p:sp>
        <p:nvSpPr>
          <p:cNvPr id="4" name="Slide Number Placeholder 3"/>
          <p:cNvSpPr>
            <a:spLocks noGrp="1"/>
          </p:cNvSpPr>
          <p:nvPr>
            <p:ph type="sldNum" sz="quarter" idx="10"/>
          </p:nvPr>
        </p:nvSpPr>
        <p:spPr/>
        <p:txBody>
          <a:bodyPr/>
          <a:lstStyle/>
          <a:p>
            <a:fld id="{32D2D5E3-BE24-4708-B160-858FFA1330DD}" type="slidenum">
              <a:rPr lang="en-US" smtClean="0"/>
              <a:t>2</a:t>
            </a:fld>
            <a:endParaRPr lang="en-US"/>
          </a:p>
        </p:txBody>
      </p:sp>
    </p:spTree>
    <p:extLst>
      <p:ext uri="{BB962C8B-B14F-4D97-AF65-F5344CB8AC3E}">
        <p14:creationId xmlns:p14="http://schemas.microsoft.com/office/powerpoint/2010/main" val="3516225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we get more an more mass, the suspiciousness goes up and up.</a:t>
            </a:r>
          </a:p>
          <a:p>
            <a:endParaRPr lang="en-US" dirty="0"/>
          </a:p>
        </p:txBody>
      </p:sp>
      <p:sp>
        <p:nvSpPr>
          <p:cNvPr id="4" name="Slide Number Placeholder 3"/>
          <p:cNvSpPr>
            <a:spLocks noGrp="1"/>
          </p:cNvSpPr>
          <p:nvPr>
            <p:ph type="sldNum" sz="quarter" idx="5"/>
          </p:nvPr>
        </p:nvSpPr>
        <p:spPr/>
        <p:txBody>
          <a:bodyPr/>
          <a:lstStyle/>
          <a:p>
            <a:fld id="{32D2D5E3-BE24-4708-B160-858FFA1330DD}" type="slidenum">
              <a:rPr lang="en-US" smtClean="0"/>
              <a:t>25</a:t>
            </a:fld>
            <a:endParaRPr lang="en-US"/>
          </a:p>
        </p:txBody>
      </p:sp>
    </p:spTree>
    <p:extLst>
      <p:ext uri="{BB962C8B-B14F-4D97-AF65-F5344CB8AC3E}">
        <p14:creationId xmlns:p14="http://schemas.microsoft.com/office/powerpoint/2010/main" val="3956251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Furthermore, the benefit </a:t>
            </a:r>
            <a:r>
              <a:rPr lang="en-US" dirty="0" err="1"/>
              <a:t>fo</a:t>
            </a:r>
            <a:r>
              <a:rPr lang="en-US" dirty="0"/>
              <a:t> this metric is also responsive to volume. For instance if we add a node to the graph, the mass will stay the same, but the volume in this parameter goes up. As a result, the distribution actually shifts downward, decreasing the suspiciousness.</a:t>
            </a:r>
          </a:p>
          <a:p>
            <a:endParaRPr lang="en-US" dirty="0"/>
          </a:p>
        </p:txBody>
      </p:sp>
      <p:sp>
        <p:nvSpPr>
          <p:cNvPr id="4" name="Slide Number Placeholder 3"/>
          <p:cNvSpPr>
            <a:spLocks noGrp="1"/>
          </p:cNvSpPr>
          <p:nvPr>
            <p:ph type="sldNum" sz="quarter" idx="5"/>
          </p:nvPr>
        </p:nvSpPr>
        <p:spPr/>
        <p:txBody>
          <a:bodyPr/>
          <a:lstStyle/>
          <a:p>
            <a:fld id="{32D2D5E3-BE24-4708-B160-858FFA1330DD}" type="slidenum">
              <a:rPr lang="en-US" smtClean="0"/>
              <a:t>26</a:t>
            </a:fld>
            <a:endParaRPr lang="en-US"/>
          </a:p>
        </p:txBody>
      </p:sp>
    </p:spTree>
    <p:extLst>
      <p:ext uri="{BB962C8B-B14F-4D97-AF65-F5344CB8AC3E}">
        <p14:creationId xmlns:p14="http://schemas.microsoft.com/office/powerpoint/2010/main" val="1787218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there is one final step, which is to generalize this to the multi-view case.</a:t>
            </a:r>
          </a:p>
          <a:p>
            <a:endParaRPr lang="en-US" dirty="0"/>
          </a:p>
          <a:p>
            <a:r>
              <a:rPr lang="en-US" dirty="0"/>
              <a:t>To recap, we assumed that edge weights follow an exponential distribution, which allows us to model the probability of observing a subgraph mass, and we defined suspiciousness as the negative log likelihood of observing a particular mass. </a:t>
            </a:r>
          </a:p>
          <a:p>
            <a:endParaRPr lang="en-US" dirty="0"/>
          </a:p>
          <a:p>
            <a:r>
              <a:rPr lang="en-US" dirty="0"/>
              <a:t>---</a:t>
            </a:r>
          </a:p>
          <a:p>
            <a:endParaRPr lang="en-US" dirty="0"/>
          </a:p>
          <a:p>
            <a:r>
              <a:rPr lang="en-US" dirty="0"/>
              <a:t>To generalize this to the multi-view setting all, we do is model the edge weights in each view independently. So for instance </a:t>
            </a:r>
            <a:r>
              <a:rPr lang="en-US" dirty="0" err="1"/>
              <a:t>EdgeWeight_i</a:t>
            </a:r>
            <a:r>
              <a:rPr lang="en-US" dirty="0"/>
              <a:t>  is the edge weight distribution for view </a:t>
            </a:r>
            <a:r>
              <a:rPr lang="en-US" dirty="0" err="1"/>
              <a:t>i</a:t>
            </a:r>
            <a:r>
              <a:rPr lang="en-US" dirty="0"/>
              <a:t>.</a:t>
            </a:r>
          </a:p>
          <a:p>
            <a:endParaRPr lang="en-US" dirty="0"/>
          </a:p>
          <a:p>
            <a:r>
              <a:rPr lang="en-US" dirty="0"/>
              <a:t>We then adapt our metric as well, by defining </a:t>
            </a:r>
            <a:r>
              <a:rPr lang="en-US" dirty="0" err="1"/>
              <a:t>susp</a:t>
            </a:r>
            <a:r>
              <a:rPr lang="en-US" dirty="0"/>
              <a:t> as –log likelihood of the overall mass. Because they are independent, this is just the mass likelihood of each of the views </a:t>
            </a:r>
            <a:r>
              <a:rPr lang="en-US" dirty="0" err="1"/>
              <a:t>multipled</a:t>
            </a:r>
            <a:r>
              <a:rPr lang="en-US" dirty="0"/>
              <a:t> by each other. </a:t>
            </a:r>
          </a:p>
          <a:p>
            <a:endParaRPr lang="en-US" dirty="0"/>
          </a:p>
          <a:p>
            <a:r>
              <a:rPr lang="en-US" dirty="0"/>
              <a:t>---</a:t>
            </a:r>
          </a:p>
          <a:p>
            <a:endParaRPr lang="en-US" dirty="0"/>
          </a:p>
          <a:p>
            <a:r>
              <a:rPr lang="en-US" dirty="0"/>
              <a:t>Finally, we e in our paper that because this metric is sensitive to mass, volume, and density…. It satisfies all of our axioms.</a:t>
            </a:r>
          </a:p>
          <a:p>
            <a:endParaRPr lang="en-US" dirty="0"/>
          </a:p>
          <a:p>
            <a:r>
              <a:rPr lang="en-US" dirty="0"/>
              <a:t>We also compare it to metrics from prior work and show where other metrics break down. </a:t>
            </a:r>
          </a:p>
          <a:p>
            <a:endParaRPr lang="en-US" dirty="0"/>
          </a:p>
        </p:txBody>
      </p:sp>
      <p:sp>
        <p:nvSpPr>
          <p:cNvPr id="4" name="Slide Number Placeholder 3"/>
          <p:cNvSpPr>
            <a:spLocks noGrp="1"/>
          </p:cNvSpPr>
          <p:nvPr>
            <p:ph type="sldNum" sz="quarter" idx="5"/>
          </p:nvPr>
        </p:nvSpPr>
        <p:spPr/>
        <p:txBody>
          <a:bodyPr/>
          <a:lstStyle/>
          <a:p>
            <a:fld id="{32D2D5E3-BE24-4708-B160-858FFA1330DD}" type="slidenum">
              <a:rPr lang="en-US" smtClean="0"/>
              <a:t>27</a:t>
            </a:fld>
            <a:endParaRPr lang="en-US"/>
          </a:p>
        </p:txBody>
      </p:sp>
    </p:spTree>
    <p:extLst>
      <p:ext uri="{BB962C8B-B14F-4D97-AF65-F5344CB8AC3E}">
        <p14:creationId xmlns:p14="http://schemas.microsoft.com/office/powerpoint/2010/main" val="3934980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ym typeface="Wingdings"/>
            </a:endParaRPr>
          </a:p>
        </p:txBody>
      </p:sp>
      <p:sp>
        <p:nvSpPr>
          <p:cNvPr id="4" name="Slide Number Placeholder 3"/>
          <p:cNvSpPr>
            <a:spLocks noGrp="1"/>
          </p:cNvSpPr>
          <p:nvPr>
            <p:ph type="sldNum" sz="quarter" idx="10"/>
          </p:nvPr>
        </p:nvSpPr>
        <p:spPr/>
        <p:txBody>
          <a:bodyPr/>
          <a:lstStyle/>
          <a:p>
            <a:fld id="{32D2D5E3-BE24-4708-B160-858FFA1330DD}" type="slidenum">
              <a:rPr lang="en-US" smtClean="0"/>
              <a:t>28</a:t>
            </a:fld>
            <a:endParaRPr lang="en-US"/>
          </a:p>
        </p:txBody>
      </p:sp>
    </p:spTree>
    <p:extLst>
      <p:ext uri="{BB962C8B-B14F-4D97-AF65-F5344CB8AC3E}">
        <p14:creationId xmlns:p14="http://schemas.microsoft.com/office/powerpoint/2010/main" val="303232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ym typeface="Wingdings"/>
            </a:endParaRPr>
          </a:p>
        </p:txBody>
      </p:sp>
      <p:sp>
        <p:nvSpPr>
          <p:cNvPr id="4" name="Slide Number Placeholder 3"/>
          <p:cNvSpPr>
            <a:spLocks noGrp="1"/>
          </p:cNvSpPr>
          <p:nvPr>
            <p:ph type="sldNum" sz="quarter" idx="10"/>
          </p:nvPr>
        </p:nvSpPr>
        <p:spPr/>
        <p:txBody>
          <a:bodyPr/>
          <a:lstStyle/>
          <a:p>
            <a:fld id="{32D2D5E3-BE24-4708-B160-858FFA1330DD}" type="slidenum">
              <a:rPr lang="en-US" smtClean="0"/>
              <a:t>29</a:t>
            </a:fld>
            <a:endParaRPr lang="en-US"/>
          </a:p>
        </p:txBody>
      </p:sp>
    </p:spTree>
    <p:extLst>
      <p:ext uri="{BB962C8B-B14F-4D97-AF65-F5344CB8AC3E}">
        <p14:creationId xmlns:p14="http://schemas.microsoft.com/office/powerpoint/2010/main" val="2105373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ym typeface="Wingdings"/>
            </a:endParaRPr>
          </a:p>
        </p:txBody>
      </p:sp>
      <p:sp>
        <p:nvSpPr>
          <p:cNvPr id="4" name="Slide Number Placeholder 3"/>
          <p:cNvSpPr>
            <a:spLocks noGrp="1"/>
          </p:cNvSpPr>
          <p:nvPr>
            <p:ph type="sldNum" sz="quarter" idx="10"/>
          </p:nvPr>
        </p:nvSpPr>
        <p:spPr/>
        <p:txBody>
          <a:bodyPr/>
          <a:lstStyle/>
          <a:p>
            <a:fld id="{32D2D5E3-BE24-4708-B160-858FFA1330DD}" type="slidenum">
              <a:rPr lang="en-US" smtClean="0"/>
              <a:t>30</a:t>
            </a:fld>
            <a:endParaRPr lang="en-US"/>
          </a:p>
        </p:txBody>
      </p:sp>
    </p:spTree>
    <p:extLst>
      <p:ext uri="{BB962C8B-B14F-4D97-AF65-F5344CB8AC3E}">
        <p14:creationId xmlns:p14="http://schemas.microsoft.com/office/powerpoint/2010/main" val="1915584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a:rPr>
              <a:t>Let me show an example </a:t>
            </a:r>
          </a:p>
        </p:txBody>
      </p:sp>
      <p:sp>
        <p:nvSpPr>
          <p:cNvPr id="4" name="Slide Number Placeholder 3"/>
          <p:cNvSpPr>
            <a:spLocks noGrp="1"/>
          </p:cNvSpPr>
          <p:nvPr>
            <p:ph type="sldNum" sz="quarter" idx="10"/>
          </p:nvPr>
        </p:nvSpPr>
        <p:spPr/>
        <p:txBody>
          <a:bodyPr/>
          <a:lstStyle/>
          <a:p>
            <a:fld id="{32D2D5E3-BE24-4708-B160-858FFA1330DD}" type="slidenum">
              <a:rPr lang="en-US" smtClean="0"/>
              <a:t>31</a:t>
            </a:fld>
            <a:endParaRPr lang="en-US"/>
          </a:p>
        </p:txBody>
      </p:sp>
    </p:spTree>
    <p:extLst>
      <p:ext uri="{BB962C8B-B14F-4D97-AF65-F5344CB8AC3E}">
        <p14:creationId xmlns:p14="http://schemas.microsoft.com/office/powerpoint/2010/main" val="2032439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a:rPr>
              <a:t>This brings us to our main contribution, which is the idea to leverage these existing models to provide writing feedback</a:t>
            </a:r>
          </a:p>
          <a:p>
            <a:endParaRPr lang="en-US" baseline="0" dirty="0">
              <a:sym typeface="Wingdings"/>
            </a:endParaRPr>
          </a:p>
          <a:p>
            <a:endParaRPr lang="en-US" baseline="0" dirty="0">
              <a:sym typeface="Wingdings"/>
            </a:endParaRPr>
          </a:p>
          <a:p>
            <a:r>
              <a:rPr lang="en-US" baseline="0" dirty="0">
                <a:sym typeface="Wingdings"/>
              </a:rPr>
              <a:t>practical example </a:t>
            </a:r>
            <a:r>
              <a:rPr lang="en-US" baseline="0" dirty="0" err="1">
                <a:sym typeface="Wingdings"/>
              </a:rPr>
              <a:t>hwo</a:t>
            </a:r>
            <a:r>
              <a:rPr lang="en-US" baseline="0" dirty="0">
                <a:sym typeface="Wingdings"/>
              </a:rPr>
              <a:t> we compute metric </a:t>
            </a:r>
          </a:p>
        </p:txBody>
      </p:sp>
      <p:sp>
        <p:nvSpPr>
          <p:cNvPr id="4" name="Slide Number Placeholder 3"/>
          <p:cNvSpPr>
            <a:spLocks noGrp="1"/>
          </p:cNvSpPr>
          <p:nvPr>
            <p:ph type="sldNum" sz="quarter" idx="10"/>
          </p:nvPr>
        </p:nvSpPr>
        <p:spPr/>
        <p:txBody>
          <a:bodyPr/>
          <a:lstStyle/>
          <a:p>
            <a:fld id="{32D2D5E3-BE24-4708-B160-858FFA1330DD}" type="slidenum">
              <a:rPr lang="en-US" smtClean="0"/>
              <a:t>32</a:t>
            </a:fld>
            <a:endParaRPr lang="en-US"/>
          </a:p>
        </p:txBody>
      </p:sp>
    </p:spTree>
    <p:extLst>
      <p:ext uri="{BB962C8B-B14F-4D97-AF65-F5344CB8AC3E}">
        <p14:creationId xmlns:p14="http://schemas.microsoft.com/office/powerpoint/2010/main" val="1473221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a:rPr>
              <a:t>This brings us to our main contribution, which is the idea to leverage these existing models to provide writing feedback</a:t>
            </a:r>
          </a:p>
          <a:p>
            <a:endParaRPr lang="en-US" baseline="0" dirty="0">
              <a:sym typeface="Wingdings"/>
            </a:endParaRPr>
          </a:p>
          <a:p>
            <a:endParaRPr lang="en-US" baseline="0" dirty="0">
              <a:sym typeface="Wingdings"/>
            </a:endParaRPr>
          </a:p>
          <a:p>
            <a:r>
              <a:rPr lang="en-US" baseline="0" dirty="0">
                <a:sym typeface="Wingdings"/>
              </a:rPr>
              <a:t>practical example </a:t>
            </a:r>
            <a:r>
              <a:rPr lang="en-US" baseline="0" dirty="0" err="1">
                <a:sym typeface="Wingdings"/>
              </a:rPr>
              <a:t>hwo</a:t>
            </a:r>
            <a:r>
              <a:rPr lang="en-US" baseline="0" dirty="0">
                <a:sym typeface="Wingdings"/>
              </a:rPr>
              <a:t> we compute metric </a:t>
            </a:r>
          </a:p>
        </p:txBody>
      </p:sp>
      <p:sp>
        <p:nvSpPr>
          <p:cNvPr id="4" name="Slide Number Placeholder 3"/>
          <p:cNvSpPr>
            <a:spLocks noGrp="1"/>
          </p:cNvSpPr>
          <p:nvPr>
            <p:ph type="sldNum" sz="quarter" idx="10"/>
          </p:nvPr>
        </p:nvSpPr>
        <p:spPr/>
        <p:txBody>
          <a:bodyPr/>
          <a:lstStyle/>
          <a:p>
            <a:fld id="{32D2D5E3-BE24-4708-B160-858FFA1330DD}" type="slidenum">
              <a:rPr lang="en-US" smtClean="0"/>
              <a:t>33</a:t>
            </a:fld>
            <a:endParaRPr lang="en-US"/>
          </a:p>
        </p:txBody>
      </p:sp>
    </p:spTree>
    <p:extLst>
      <p:ext uri="{BB962C8B-B14F-4D97-AF65-F5344CB8AC3E}">
        <p14:creationId xmlns:p14="http://schemas.microsoft.com/office/powerpoint/2010/main" val="1093646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d38bbb202_0_22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98;g5d38bbb202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464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this is a huge problem, because it costs both end users, and platforms losses on the order of billions of dollars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just as important, fraud undermines the rule of law online, making internet use unsafe for end users</a:t>
            </a:r>
          </a:p>
        </p:txBody>
      </p:sp>
      <p:sp>
        <p:nvSpPr>
          <p:cNvPr id="4" name="Slide Number Placeholder 3"/>
          <p:cNvSpPr>
            <a:spLocks noGrp="1"/>
          </p:cNvSpPr>
          <p:nvPr>
            <p:ph type="sldNum" sz="quarter" idx="10"/>
          </p:nvPr>
        </p:nvSpPr>
        <p:spPr/>
        <p:txBody>
          <a:bodyPr/>
          <a:lstStyle/>
          <a:p>
            <a:fld id="{32D2D5E3-BE24-4708-B160-858FFA1330DD}" type="slidenum">
              <a:rPr lang="en-US" smtClean="0"/>
              <a:t>3</a:t>
            </a:fld>
            <a:endParaRPr lang="en-US"/>
          </a:p>
        </p:txBody>
      </p:sp>
    </p:spTree>
    <p:extLst>
      <p:ext uri="{BB962C8B-B14F-4D97-AF65-F5344CB8AC3E}">
        <p14:creationId xmlns:p14="http://schemas.microsoft.com/office/powerpoint/2010/main" val="1701398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d38bbb202_0_24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t>List of all other dense sub-graph mining methods we could use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compared against all of them and found much stronger performance in </a:t>
            </a:r>
            <a:r>
              <a:rPr lang="en-US" dirty="0" err="1"/>
              <a:t>synethetic</a:t>
            </a:r>
            <a:r>
              <a:rPr lang="en-US" dirty="0"/>
              <a:t> evals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Reason being they don’t support all 5 axioms, so they don’t do well with multi-view data </a:t>
            </a:r>
            <a:endParaRPr dirty="0"/>
          </a:p>
        </p:txBody>
      </p:sp>
      <p:sp>
        <p:nvSpPr>
          <p:cNvPr id="305" name="Google Shape;305;g5d38bbb202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1058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d38bbb202_0_24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t>List of all other dense sub-graph mining methods we could use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compared against all of them and found much stronger performance in </a:t>
            </a:r>
            <a:r>
              <a:rPr lang="en-US" dirty="0" err="1"/>
              <a:t>synethetic</a:t>
            </a:r>
            <a:r>
              <a:rPr lang="en-US" dirty="0"/>
              <a:t> evals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Reason being they don’t support all 5 axioms, so they don’t do well with multi-view data </a:t>
            </a:r>
            <a:endParaRPr dirty="0"/>
          </a:p>
        </p:txBody>
      </p:sp>
      <p:sp>
        <p:nvSpPr>
          <p:cNvPr id="305" name="Google Shape;305;g5d38bbb202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4328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d38bbb202_0_31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g5d38bbb202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0003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d38bbb202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5d38bbb202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347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d38bbb202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d38bbb202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71573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d38bbb202_0_31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main difference is that our approach respects the difference between attributes.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Other approaches would flatten everything into one graph and lose the context what an edge means, depending on what attribute it came from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for example they would see a similarity between IP address and </a:t>
            </a:r>
            <a:r>
              <a:rPr lang="en-US" dirty="0" err="1"/>
              <a:t>zipcode</a:t>
            </a:r>
            <a:r>
              <a:rPr lang="en-US" dirty="0"/>
              <a:t> as the same thing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But we use multi-view graphs so our metric is able distinguish what is anomalous in the context of each view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at a high level these works follow a similar structure, the difference is our goal is </a:t>
            </a:r>
            <a:r>
              <a:rPr lang="en-US" dirty="0" err="1"/>
              <a:t>supsiopcusnes</a:t>
            </a:r>
            <a:r>
              <a:rPr lang="en-US" dirty="0"/>
              <a:t> and so our axioms and intuitions are different</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344" name="Google Shape;344;g5d38bbb202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346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a:t>
            </a:r>
            <a:r>
              <a:rPr lang="en-US" baseline="0" dirty="0"/>
              <a:t> to summarize our work.</a:t>
            </a:r>
          </a:p>
          <a:p>
            <a:endParaRPr lang="en-US" baseline="0" dirty="0"/>
          </a:p>
          <a:p>
            <a:r>
              <a:rPr lang="en-US" baseline="0" dirty="0"/>
              <a:t>Our paper describes an automated approach to generate social media writing feedback.</a:t>
            </a:r>
          </a:p>
          <a:p>
            <a:endParaRPr lang="en-US" baseline="0" dirty="0"/>
          </a:p>
          <a:p>
            <a:r>
              <a:rPr lang="en-US" baseline="0" dirty="0"/>
              <a:t>Our main idea is to leverage existing quality prediction models with a combination of perturbation analysis, and segmentation. </a:t>
            </a:r>
          </a:p>
          <a:p>
            <a:endParaRPr lang="en-US" baseline="0" dirty="0"/>
          </a:p>
          <a:p>
            <a:endParaRPr lang="en-US" baseline="0" dirty="0"/>
          </a:p>
          <a:p>
            <a:endParaRPr lang="en-US" baseline="0" dirty="0"/>
          </a:p>
          <a:p>
            <a:r>
              <a:rPr lang="en-US" baseline="0" dirty="0"/>
              <a:t>* How to run the algorithm</a:t>
            </a:r>
          </a:p>
          <a:p>
            <a:r>
              <a:rPr lang="en-US" baseline="0" dirty="0"/>
              <a:t>* What does algorithm look like </a:t>
            </a:r>
            <a:endParaRPr lang="en-US" dirty="0"/>
          </a:p>
        </p:txBody>
      </p:sp>
      <p:sp>
        <p:nvSpPr>
          <p:cNvPr id="4" name="Slide Number Placeholder 3"/>
          <p:cNvSpPr>
            <a:spLocks noGrp="1"/>
          </p:cNvSpPr>
          <p:nvPr>
            <p:ph type="sldNum" sz="quarter" idx="10"/>
          </p:nvPr>
        </p:nvSpPr>
        <p:spPr/>
        <p:txBody>
          <a:bodyPr/>
          <a:lstStyle/>
          <a:p>
            <a:fld id="{32D2D5E3-BE24-4708-B160-858FFA1330DD}" type="slidenum">
              <a:rPr lang="en-US" smtClean="0"/>
              <a:t>41</a:t>
            </a:fld>
            <a:endParaRPr lang="en-US"/>
          </a:p>
        </p:txBody>
      </p:sp>
    </p:spTree>
    <p:extLst>
      <p:ext uri="{BB962C8B-B14F-4D97-AF65-F5344CB8AC3E}">
        <p14:creationId xmlns:p14="http://schemas.microsoft.com/office/powerpoint/2010/main" val="934307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D5E3-BE24-4708-B160-858FFA1330DD}" type="slidenum">
              <a:rPr lang="en-US" smtClean="0"/>
              <a:t>4</a:t>
            </a:fld>
            <a:endParaRPr lang="en-US"/>
          </a:p>
        </p:txBody>
      </p:sp>
    </p:spTree>
    <p:extLst>
      <p:ext uri="{BB962C8B-B14F-4D97-AF65-F5344CB8AC3E}">
        <p14:creationId xmlns:p14="http://schemas.microsoft.com/office/powerpoint/2010/main" val="2551319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d35b0bb67_1_3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t>On Snapchat, advertisers use our platform by signing up as organizations</a:t>
            </a:r>
          </a:p>
          <a:p>
            <a:pPr marL="0" lvl="0" indent="0" algn="l" rtl="0">
              <a:spcBef>
                <a:spcPts val="0"/>
              </a:spcBef>
              <a:spcAft>
                <a:spcPts val="0"/>
              </a:spcAft>
              <a:buNone/>
            </a:pPr>
            <a:r>
              <a:rPr lang="en-US" dirty="0"/>
              <a:t>For example, CNN would sign up as an organization</a:t>
            </a:r>
          </a:p>
          <a:p>
            <a:pPr marL="0" lvl="0" indent="0" algn="l" rtl="0">
              <a:spcBef>
                <a:spcPts val="0"/>
              </a:spcBef>
              <a:spcAft>
                <a:spcPts val="0"/>
              </a:spcAft>
              <a:buNone/>
            </a:pPr>
            <a:r>
              <a:rPr lang="en-US" dirty="0"/>
              <a:t>And these orgs can control multiple accounts. For instance CNN might make accounts for its News and Sports sections.</a:t>
            </a:r>
          </a:p>
          <a:p>
            <a:pPr marL="0" lvl="0" indent="0" algn="l" rtl="0">
              <a:spcBef>
                <a:spcPts val="0"/>
              </a:spcBef>
              <a:spcAft>
                <a:spcPts val="0"/>
              </a:spcAft>
              <a:buNone/>
            </a:pPr>
            <a:r>
              <a:rPr lang="en-US" dirty="0"/>
              <a:t>We visualize a small subset of 7 real advertisers in this graph. </a:t>
            </a:r>
          </a:p>
          <a:p>
            <a:pPr marL="0" lvl="0" indent="0" algn="l" rtl="0">
              <a:spcBef>
                <a:spcPts val="0"/>
              </a:spcBef>
              <a:spcAft>
                <a:spcPts val="0"/>
              </a:spcAft>
              <a:buNone/>
            </a:pPr>
            <a:r>
              <a:rPr lang="en-US" dirty="0"/>
              <a:t>We tried drawing an edge between all users who shared the same campaign name</a:t>
            </a:r>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t>And the really interesting thing is that we found this group of accounts which shared campaign names despite not </a:t>
            </a:r>
          </a:p>
          <a:p>
            <a:pPr marL="0" lvl="0" indent="0" algn="l" rtl="0">
              <a:spcBef>
                <a:spcPts val="0"/>
              </a:spcBef>
              <a:spcAft>
                <a:spcPts val="0"/>
              </a:spcAft>
              <a:buNone/>
            </a:pPr>
            <a:r>
              <a:rPr lang="en-US" dirty="0"/>
              <a:t>Being controlled by the same organization</a:t>
            </a:r>
          </a:p>
          <a:p>
            <a:pPr marL="0" lvl="0" indent="0" algn="l" rtl="0">
              <a:spcBef>
                <a:spcPts val="0"/>
              </a:spcBef>
              <a:spcAft>
                <a:spcPts val="0"/>
              </a:spcAft>
              <a:buNone/>
            </a:pPr>
            <a:r>
              <a:rPr lang="en-US" dirty="0"/>
              <a:t>We thought it was really suspicious that so many orgs would use the same campaign names in such a densely connected cluster</a:t>
            </a:r>
          </a:p>
          <a:p>
            <a:pPr marL="0" lvl="0" indent="0" algn="l" rtl="0">
              <a:spcBef>
                <a:spcPts val="0"/>
              </a:spcBef>
              <a:spcAft>
                <a:spcPts val="0"/>
              </a:spcAft>
              <a:buNone/>
            </a:pPr>
            <a:r>
              <a:rPr lang="en-US" dirty="0"/>
              <a:t>So we investigated these users and found that they were engaging in a coordinated fraud</a:t>
            </a:r>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t>Basically, these were all orgs controlled by A SINGLE person that was advertising an illegal product, and he kept on making news accounts in order to avoid getting caught.</a:t>
            </a:r>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t>On the other hand, we found that users that didn’t have any similarities, or only had similarities within a single organizations, were not engaging in any sort of fraud</a:t>
            </a:r>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t>Moreover, </a:t>
            </a:r>
            <a:r>
              <a:rPr lang="en-US" dirty="0" err="1"/>
              <a:t>synchronicty</a:t>
            </a:r>
            <a:r>
              <a:rPr lang="en-US" dirty="0"/>
              <a:t> </a:t>
            </a:r>
            <a:r>
              <a:rPr lang="en-US" dirty="0" err="1"/>
              <a:t>indictating</a:t>
            </a:r>
            <a:r>
              <a:rPr lang="en-US" dirty="0"/>
              <a:t> fraud isn’t just a snapchat phenomenon. Research shows that on MANY other web platforms--- Facebook, Twitch, </a:t>
            </a:r>
            <a:r>
              <a:rPr lang="en-US" dirty="0" err="1"/>
              <a:t>Ebay</a:t>
            </a:r>
            <a:r>
              <a:rPr lang="en-US" dirty="0"/>
              <a:t>, </a:t>
            </a:r>
            <a:r>
              <a:rPr lang="en-US" dirty="0" err="1"/>
              <a:t>etcera</a:t>
            </a:r>
            <a:r>
              <a:rPr lang="en-US" dirty="0"/>
              <a:t> </a:t>
            </a:r>
          </a:p>
          <a:p>
            <a:pPr marL="0" lvl="0" indent="0" algn="l" rtl="0">
              <a:spcBef>
                <a:spcPts val="0"/>
              </a:spcBef>
              <a:spcAft>
                <a:spcPts val="0"/>
              </a:spcAft>
              <a:buNone/>
            </a:pPr>
            <a:r>
              <a:rPr lang="en-US" dirty="0"/>
              <a:t>Synchronous user activity is a strong predictor of fraud</a:t>
            </a:r>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t>This is how we came up with the Key Idea behind our paper-----to model user entities as a graph, in order to uncover the most synchronous subgraphs as suspicious</a:t>
            </a:r>
          </a:p>
        </p:txBody>
      </p:sp>
      <p:sp>
        <p:nvSpPr>
          <p:cNvPr id="95" name="Google Shape;95;g5d35b0bb67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8770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ym typeface="Wingdings"/>
            </a:endParaRPr>
          </a:p>
        </p:txBody>
      </p:sp>
      <p:sp>
        <p:nvSpPr>
          <p:cNvPr id="4" name="Slide Number Placeholder 3"/>
          <p:cNvSpPr>
            <a:spLocks noGrp="1"/>
          </p:cNvSpPr>
          <p:nvPr>
            <p:ph type="sldNum" sz="quarter" idx="10"/>
          </p:nvPr>
        </p:nvSpPr>
        <p:spPr/>
        <p:txBody>
          <a:bodyPr/>
          <a:lstStyle/>
          <a:p>
            <a:fld id="{32D2D5E3-BE24-4708-B160-858FFA1330DD}" type="slidenum">
              <a:rPr lang="en-US" smtClean="0"/>
              <a:t>6</a:t>
            </a:fld>
            <a:endParaRPr lang="en-US"/>
          </a:p>
        </p:txBody>
      </p:sp>
    </p:spTree>
    <p:extLst>
      <p:ext uri="{BB962C8B-B14F-4D97-AF65-F5344CB8AC3E}">
        <p14:creationId xmlns:p14="http://schemas.microsoft.com/office/powerpoint/2010/main" val="2437254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ym typeface="Wingdings"/>
            </a:endParaRPr>
          </a:p>
        </p:txBody>
      </p:sp>
      <p:sp>
        <p:nvSpPr>
          <p:cNvPr id="4" name="Slide Number Placeholder 3"/>
          <p:cNvSpPr>
            <a:spLocks noGrp="1"/>
          </p:cNvSpPr>
          <p:nvPr>
            <p:ph type="sldNum" sz="quarter" idx="10"/>
          </p:nvPr>
        </p:nvSpPr>
        <p:spPr/>
        <p:txBody>
          <a:bodyPr/>
          <a:lstStyle/>
          <a:p>
            <a:fld id="{32D2D5E3-BE24-4708-B160-858FFA1330DD}" type="slidenum">
              <a:rPr lang="en-US" smtClean="0"/>
              <a:t>7</a:t>
            </a:fld>
            <a:endParaRPr lang="en-US"/>
          </a:p>
        </p:txBody>
      </p:sp>
    </p:spTree>
    <p:extLst>
      <p:ext uri="{BB962C8B-B14F-4D97-AF65-F5344CB8AC3E}">
        <p14:creationId xmlns:p14="http://schemas.microsoft.com/office/powerpoint/2010/main" val="3099755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a:rPr>
              <a:t>At a high level, in any web platform, you are going to have a database of entities (e.g. user accounts)</a:t>
            </a:r>
          </a:p>
          <a:p>
            <a:endParaRPr lang="en-US" baseline="0" dirty="0">
              <a:sym typeface="Wingdings"/>
            </a:endParaRPr>
          </a:p>
          <a:p>
            <a:r>
              <a:rPr lang="en-US" baseline="0" dirty="0">
                <a:sym typeface="Wingdings"/>
              </a:rPr>
              <a:t>These entities will have different metadata associated with them, in the form of attributes. </a:t>
            </a:r>
          </a:p>
          <a:p>
            <a:endParaRPr lang="en-US" baseline="0" dirty="0">
              <a:sym typeface="Wingdings"/>
            </a:endParaRPr>
          </a:p>
          <a:p>
            <a:r>
              <a:rPr lang="en-US" baseline="0" dirty="0">
                <a:sym typeface="Wingdings"/>
              </a:rPr>
              <a:t>For example, here is an anonymized subset of our Snapchat advertisers dataset</a:t>
            </a:r>
          </a:p>
          <a:p>
            <a:endParaRPr lang="en-US" baseline="0" dirty="0">
              <a:sym typeface="Wingdings"/>
            </a:endParaRPr>
          </a:p>
          <a:p>
            <a:r>
              <a:rPr lang="en-US" baseline="0" dirty="0">
                <a:sym typeface="Wingdings"/>
              </a:rPr>
              <a:t>Each row signifies an entity, and each column is an attribute. The three attributes are IP address, URL hash, which is the URL that a user linked their add to, and a list of file uploads</a:t>
            </a:r>
          </a:p>
          <a:p>
            <a:endParaRPr lang="en-US" baseline="0" dirty="0">
              <a:sym typeface="Wingdings"/>
            </a:endParaRPr>
          </a:p>
          <a:p>
            <a:r>
              <a:rPr lang="en-US" baseline="0" dirty="0">
                <a:sym typeface="Wingdings"/>
              </a:rPr>
              <a:t>----</a:t>
            </a:r>
          </a:p>
          <a:p>
            <a:endParaRPr lang="en-US" baseline="0" dirty="0">
              <a:sym typeface="Wingdings"/>
            </a:endParaRPr>
          </a:p>
          <a:p>
            <a:r>
              <a:rPr lang="en-US" baseline="0" dirty="0">
                <a:sym typeface="Wingdings"/>
              </a:rPr>
              <a:t>Now, the way that we formulate this as a graph mining problem is by representing each entity as a node, and each shared value between </a:t>
            </a:r>
            <a:r>
              <a:rPr lang="en-US" baseline="0" dirty="0" err="1">
                <a:sym typeface="Wingdings"/>
              </a:rPr>
              <a:t>enttiies</a:t>
            </a:r>
            <a:r>
              <a:rPr lang="en-US" baseline="0" dirty="0">
                <a:sym typeface="Wingdings"/>
              </a:rPr>
              <a:t> as an edge between the nodes.</a:t>
            </a:r>
          </a:p>
          <a:p>
            <a:endParaRPr lang="en-US" baseline="0" dirty="0">
              <a:sym typeface="Wingdings"/>
            </a:endParaRPr>
          </a:p>
          <a:p>
            <a:r>
              <a:rPr lang="en-US" baseline="0" dirty="0">
                <a:sym typeface="Wingdings"/>
              </a:rPr>
              <a:t>For instance, Users 3 and 0 share the Same IP address in this table, and so they have an edge between them</a:t>
            </a:r>
          </a:p>
          <a:p>
            <a:endParaRPr lang="en-US" baseline="0" dirty="0">
              <a:sym typeface="Wingdings"/>
            </a:endParaRPr>
          </a:p>
          <a:p>
            <a:r>
              <a:rPr lang="en-US" baseline="0" dirty="0">
                <a:sym typeface="Wingdings"/>
              </a:rPr>
              <a:t>What is novel with our formulation is that we represent these attributes as a Multiview graph, where each view is unique cut showing similarities </a:t>
            </a:r>
            <a:r>
              <a:rPr lang="en-US" baseline="0" dirty="0" err="1">
                <a:sym typeface="Wingdings"/>
              </a:rPr>
              <a:t>ina</a:t>
            </a:r>
            <a:r>
              <a:rPr lang="en-US" baseline="0" dirty="0">
                <a:sym typeface="Wingdings"/>
              </a:rPr>
              <a:t> specific attribute</a:t>
            </a:r>
          </a:p>
          <a:p>
            <a:endParaRPr lang="en-US" baseline="0" dirty="0">
              <a:sym typeface="Wingdings"/>
            </a:endParaRPr>
          </a:p>
          <a:p>
            <a:r>
              <a:rPr lang="en-US" baseline="0" dirty="0">
                <a:sym typeface="Wingdings"/>
              </a:rPr>
              <a:t>It’s critical to separate out attributes into different views because different attributes might have different meanings. For instance, IP address might be a strong signal for fraud, but Assets might not because a lot of people use the same stock images in their adds. By separating attributes into views, we can put different amounts of weight on different features depending on their contextual significance</a:t>
            </a:r>
          </a:p>
          <a:p>
            <a:endParaRPr lang="en-US" baseline="0" dirty="0">
              <a:sym typeface="Wingdings"/>
            </a:endParaRPr>
          </a:p>
          <a:p>
            <a:r>
              <a:rPr lang="en-US" baseline="0" dirty="0">
                <a:sym typeface="Wingdings"/>
              </a:rPr>
              <a:t>----</a:t>
            </a:r>
          </a:p>
          <a:p>
            <a:endParaRPr lang="en-US" baseline="0" dirty="0">
              <a:sym typeface="Wingdings"/>
            </a:endParaRPr>
          </a:p>
          <a:p>
            <a:r>
              <a:rPr lang="en-US" baseline="0" dirty="0">
                <a:sym typeface="Wingdings"/>
              </a:rPr>
              <a:t>Now, after transforming this table into a multi-view graph, comes the critical challenge…. How do we find the mostly highly synchronous sub-graph, and the views in which it is the most synchronous.</a:t>
            </a:r>
          </a:p>
          <a:p>
            <a:endParaRPr lang="en-US" baseline="0" dirty="0">
              <a:sym typeface="Wingdings"/>
            </a:endParaRPr>
          </a:p>
        </p:txBody>
      </p:sp>
      <p:sp>
        <p:nvSpPr>
          <p:cNvPr id="4" name="Slide Number Placeholder 3"/>
          <p:cNvSpPr>
            <a:spLocks noGrp="1"/>
          </p:cNvSpPr>
          <p:nvPr>
            <p:ph type="sldNum" sz="quarter" idx="10"/>
          </p:nvPr>
        </p:nvSpPr>
        <p:spPr/>
        <p:txBody>
          <a:bodyPr/>
          <a:lstStyle/>
          <a:p>
            <a:fld id="{32D2D5E3-BE24-4708-B160-858FFA1330DD}" type="slidenum">
              <a:rPr lang="en-US" smtClean="0"/>
              <a:t>8</a:t>
            </a:fld>
            <a:endParaRPr lang="en-US"/>
          </a:p>
        </p:txBody>
      </p:sp>
    </p:spTree>
    <p:extLst>
      <p:ext uri="{BB962C8B-B14F-4D97-AF65-F5344CB8AC3E}">
        <p14:creationId xmlns:p14="http://schemas.microsoft.com/office/powerpoint/2010/main" val="1769863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a:rPr>
              <a:t>This brings us to the main, philosophical question of our Paper, which is… what is suspiciousness… </a:t>
            </a:r>
          </a:p>
          <a:p>
            <a:endParaRPr lang="en-US" baseline="0" dirty="0">
              <a:sym typeface="Wingdings"/>
            </a:endParaRPr>
          </a:p>
        </p:txBody>
      </p:sp>
      <p:sp>
        <p:nvSpPr>
          <p:cNvPr id="4" name="Slide Number Placeholder 3"/>
          <p:cNvSpPr>
            <a:spLocks noGrp="1"/>
          </p:cNvSpPr>
          <p:nvPr>
            <p:ph type="sldNum" sz="quarter" idx="10"/>
          </p:nvPr>
        </p:nvSpPr>
        <p:spPr/>
        <p:txBody>
          <a:bodyPr/>
          <a:lstStyle/>
          <a:p>
            <a:fld id="{32D2D5E3-BE24-4708-B160-858FFA1330DD}" type="slidenum">
              <a:rPr lang="en-US" smtClean="0"/>
              <a:t>9</a:t>
            </a:fld>
            <a:endParaRPr lang="en-US"/>
          </a:p>
        </p:txBody>
      </p:sp>
    </p:spTree>
    <p:extLst>
      <p:ext uri="{BB962C8B-B14F-4D97-AF65-F5344CB8AC3E}">
        <p14:creationId xmlns:p14="http://schemas.microsoft.com/office/powerpoint/2010/main" val="2196887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40389-1697-A842-A214-42635DD51B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493AE0-1BFE-EF4F-874C-76F0D1F288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7B6EDE-5446-4849-81C1-E47BEF5EC5B6}"/>
              </a:ext>
            </a:extLst>
          </p:cNvPr>
          <p:cNvSpPr>
            <a:spLocks noGrp="1"/>
          </p:cNvSpPr>
          <p:nvPr>
            <p:ph type="dt" sz="half" idx="10"/>
          </p:nvPr>
        </p:nvSpPr>
        <p:spPr/>
        <p:txBody>
          <a:bodyPr/>
          <a:lstStyle/>
          <a:p>
            <a:fld id="{D4CB19DA-81BD-4AA8-9D24-F7D361F7A20A}" type="datetimeFigureOut">
              <a:rPr lang="en-US" smtClean="0"/>
              <a:t>1/17/21</a:t>
            </a:fld>
            <a:endParaRPr lang="en-US"/>
          </a:p>
        </p:txBody>
      </p:sp>
      <p:sp>
        <p:nvSpPr>
          <p:cNvPr id="5" name="Footer Placeholder 4">
            <a:extLst>
              <a:ext uri="{FF2B5EF4-FFF2-40B4-BE49-F238E27FC236}">
                <a16:creationId xmlns:a16="http://schemas.microsoft.com/office/drawing/2014/main" id="{288C32B4-7182-C846-AAC8-7C6B2D1CE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C9BF5-F947-A245-A9CD-9C58FA5E911A}"/>
              </a:ext>
            </a:extLst>
          </p:cNvPr>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966609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1E99-1E35-A84F-834C-2846A052C6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18713-F84D-7B47-A031-A2FAF4EBED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C8E8C-C9F0-8B4E-B14E-215347AFA530}"/>
              </a:ext>
            </a:extLst>
          </p:cNvPr>
          <p:cNvSpPr>
            <a:spLocks noGrp="1"/>
          </p:cNvSpPr>
          <p:nvPr>
            <p:ph type="dt" sz="half" idx="10"/>
          </p:nvPr>
        </p:nvSpPr>
        <p:spPr/>
        <p:txBody>
          <a:bodyPr/>
          <a:lstStyle/>
          <a:p>
            <a:fld id="{D4CB19DA-81BD-4AA8-9D24-F7D361F7A20A}" type="datetimeFigureOut">
              <a:rPr lang="en-US" smtClean="0"/>
              <a:t>1/17/21</a:t>
            </a:fld>
            <a:endParaRPr lang="en-US"/>
          </a:p>
        </p:txBody>
      </p:sp>
      <p:sp>
        <p:nvSpPr>
          <p:cNvPr id="5" name="Footer Placeholder 4">
            <a:extLst>
              <a:ext uri="{FF2B5EF4-FFF2-40B4-BE49-F238E27FC236}">
                <a16:creationId xmlns:a16="http://schemas.microsoft.com/office/drawing/2014/main" id="{89593EA3-C947-5A4B-98EE-BF3B0A4C0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D2A50-6AAA-2545-A44F-A535B58343B9}"/>
              </a:ext>
            </a:extLst>
          </p:cNvPr>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4183634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F92C4A-99F2-0C4E-978B-F674ACF950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E58652-46B4-0F4B-A2FC-D330258B4C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3DDD6-5A87-1A47-9CFB-A3AB9824CE90}"/>
              </a:ext>
            </a:extLst>
          </p:cNvPr>
          <p:cNvSpPr>
            <a:spLocks noGrp="1"/>
          </p:cNvSpPr>
          <p:nvPr>
            <p:ph type="dt" sz="half" idx="10"/>
          </p:nvPr>
        </p:nvSpPr>
        <p:spPr/>
        <p:txBody>
          <a:bodyPr/>
          <a:lstStyle/>
          <a:p>
            <a:fld id="{D4CB19DA-81BD-4AA8-9D24-F7D361F7A20A}" type="datetimeFigureOut">
              <a:rPr lang="en-US" smtClean="0"/>
              <a:t>1/17/21</a:t>
            </a:fld>
            <a:endParaRPr lang="en-US"/>
          </a:p>
        </p:txBody>
      </p:sp>
      <p:sp>
        <p:nvSpPr>
          <p:cNvPr id="5" name="Footer Placeholder 4">
            <a:extLst>
              <a:ext uri="{FF2B5EF4-FFF2-40B4-BE49-F238E27FC236}">
                <a16:creationId xmlns:a16="http://schemas.microsoft.com/office/drawing/2014/main" id="{8AE6D563-90EB-8449-9CC4-98981F14E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6EEEF-C88F-DC40-8119-2D217D6D231F}"/>
              </a:ext>
            </a:extLst>
          </p:cNvPr>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4123183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Subtitle Products Yellow copy 1">
  <p:cSld name="Title &amp; Subtitle Products Yellow copy 1">
    <p:bg>
      <p:bgPr>
        <a:solidFill>
          <a:srgbClr val="FFFFFF"/>
        </a:solidFill>
        <a:effectLst/>
      </p:bgPr>
    </p:bg>
    <p:spTree>
      <p:nvGrpSpPr>
        <p:cNvPr id="1" name="Shape 73"/>
        <p:cNvGrpSpPr/>
        <p:nvPr/>
      </p:nvGrpSpPr>
      <p:grpSpPr>
        <a:xfrm>
          <a:off x="0" y="0"/>
          <a:ext cx="0" cy="0"/>
          <a:chOff x="0" y="0"/>
          <a:chExt cx="0" cy="0"/>
        </a:xfrm>
      </p:grpSpPr>
      <p:sp>
        <p:nvSpPr>
          <p:cNvPr id="74" name="Google Shape;74;p20"/>
          <p:cNvSpPr/>
          <p:nvPr/>
        </p:nvSpPr>
        <p:spPr>
          <a:xfrm>
            <a:off x="0" y="494969"/>
            <a:ext cx="12192000" cy="5806400"/>
          </a:xfrm>
          <a:prstGeom prst="rect">
            <a:avLst/>
          </a:prstGeom>
          <a:solidFill>
            <a:srgbClr val="FFFFFF"/>
          </a:solidFill>
          <a:ln>
            <a:noFill/>
          </a:ln>
        </p:spPr>
        <p:txBody>
          <a:bodyPr spcFirstLastPara="1" wrap="square" lIns="23267" tIns="23267" rIns="23267" bIns="23267" anchor="ctr" anchorCtr="0">
            <a:noAutofit/>
          </a:bodyPr>
          <a:lstStyle/>
          <a:p>
            <a:pPr marL="0" marR="0" lvl="0" indent="0" algn="ctr" rtl="0">
              <a:lnSpc>
                <a:spcPct val="100000"/>
              </a:lnSpc>
              <a:spcBef>
                <a:spcPts val="0"/>
              </a:spcBef>
              <a:spcAft>
                <a:spcPts val="0"/>
              </a:spcAft>
              <a:buClr>
                <a:srgbClr val="FFFFFF"/>
              </a:buClr>
              <a:buFont typeface="Helvetica Neue"/>
              <a:buNone/>
            </a:pPr>
            <a:endParaRPr sz="1867" b="0" i="0" u="none" strike="noStrike" cap="none">
              <a:solidFill>
                <a:srgbClr val="FFFFFF"/>
              </a:solidFill>
              <a:latin typeface="Helvetica Neue"/>
              <a:ea typeface="Helvetica Neue"/>
              <a:cs typeface="Helvetica Neue"/>
              <a:sym typeface="Helvetica Neue"/>
            </a:endParaRPr>
          </a:p>
        </p:txBody>
      </p:sp>
      <p:sp>
        <p:nvSpPr>
          <p:cNvPr id="75" name="Google Shape;75;p20"/>
          <p:cNvSpPr txBox="1">
            <a:spLocks noGrp="1"/>
          </p:cNvSpPr>
          <p:nvPr>
            <p:ph type="body" idx="1"/>
          </p:nvPr>
        </p:nvSpPr>
        <p:spPr>
          <a:xfrm>
            <a:off x="1718401" y="1152936"/>
            <a:ext cx="8755200" cy="973200"/>
          </a:xfrm>
          <a:prstGeom prst="rect">
            <a:avLst/>
          </a:prstGeom>
          <a:noFill/>
          <a:ln>
            <a:noFill/>
          </a:ln>
        </p:spPr>
        <p:txBody>
          <a:bodyPr spcFirstLastPara="1" wrap="square" lIns="58925" tIns="58925" rIns="58925" bIns="58925" anchor="t" anchorCtr="0">
            <a:noAutofit/>
          </a:bodyPr>
          <a:lstStyle>
            <a:lvl1pPr marL="609585" marR="0" lvl="0" indent="-304792" algn="ctr" rtl="0">
              <a:lnSpc>
                <a:spcPct val="100000"/>
              </a:lnSpc>
              <a:spcBef>
                <a:spcPts val="0"/>
              </a:spcBef>
              <a:spcAft>
                <a:spcPts val="0"/>
              </a:spcAft>
              <a:buClr>
                <a:srgbClr val="1A1A1A"/>
              </a:buClr>
              <a:buSzPts val="900"/>
              <a:buFont typeface="Arial"/>
              <a:buNone/>
              <a:defRPr sz="6533" b="0" i="0" u="none" strike="noStrike" cap="none">
                <a:solidFill>
                  <a:srgbClr val="1A1A1A"/>
                </a:solidFill>
                <a:latin typeface="Arial"/>
                <a:ea typeface="Arial"/>
                <a:cs typeface="Arial"/>
                <a:sym typeface="Arial"/>
              </a:defRPr>
            </a:lvl1pPr>
            <a:lvl2pPr marL="1219170" marR="0" lvl="1" indent="-304792" algn="ctr" rtl="0">
              <a:lnSpc>
                <a:spcPct val="100000"/>
              </a:lnSpc>
              <a:spcBef>
                <a:spcPts val="0"/>
              </a:spcBef>
              <a:spcAft>
                <a:spcPts val="0"/>
              </a:spcAft>
              <a:buClr>
                <a:srgbClr val="000000"/>
              </a:buClr>
              <a:buSzPts val="900"/>
              <a:buFont typeface="Arial"/>
              <a:buNone/>
              <a:defRPr sz="2533" b="0" i="0" u="none" strike="noStrike" cap="none">
                <a:solidFill>
                  <a:srgbClr val="000000"/>
                </a:solidFill>
                <a:latin typeface="Arial"/>
                <a:ea typeface="Arial"/>
                <a:cs typeface="Arial"/>
                <a:sym typeface="Arial"/>
              </a:defRPr>
            </a:lvl2pPr>
            <a:lvl3pPr marL="1828754" marR="0" lvl="2" indent="-304792" algn="ctr" rtl="0">
              <a:lnSpc>
                <a:spcPct val="100000"/>
              </a:lnSpc>
              <a:spcBef>
                <a:spcPts val="0"/>
              </a:spcBef>
              <a:spcAft>
                <a:spcPts val="0"/>
              </a:spcAft>
              <a:buClr>
                <a:srgbClr val="000000"/>
              </a:buClr>
              <a:buSzPts val="900"/>
              <a:buFont typeface="Arial"/>
              <a:buNone/>
              <a:defRPr sz="2533" b="0" i="0" u="none" strike="noStrike" cap="none">
                <a:solidFill>
                  <a:srgbClr val="000000"/>
                </a:solidFill>
                <a:latin typeface="Arial"/>
                <a:ea typeface="Arial"/>
                <a:cs typeface="Arial"/>
                <a:sym typeface="Arial"/>
              </a:defRPr>
            </a:lvl3pPr>
            <a:lvl4pPr marL="2438339" marR="0" lvl="3" indent="-304792" algn="ctr" rtl="0">
              <a:lnSpc>
                <a:spcPct val="100000"/>
              </a:lnSpc>
              <a:spcBef>
                <a:spcPts val="0"/>
              </a:spcBef>
              <a:spcAft>
                <a:spcPts val="0"/>
              </a:spcAft>
              <a:buClr>
                <a:srgbClr val="000000"/>
              </a:buClr>
              <a:buSzPts val="900"/>
              <a:buFont typeface="Arial"/>
              <a:buNone/>
              <a:defRPr sz="2533" b="0" i="0" u="none" strike="noStrike" cap="none">
                <a:solidFill>
                  <a:srgbClr val="000000"/>
                </a:solidFill>
                <a:latin typeface="Arial"/>
                <a:ea typeface="Arial"/>
                <a:cs typeface="Arial"/>
                <a:sym typeface="Arial"/>
              </a:defRPr>
            </a:lvl4pPr>
            <a:lvl5pPr marL="3047924" marR="0" lvl="4" indent="-304792" algn="ctr" rtl="0">
              <a:lnSpc>
                <a:spcPct val="100000"/>
              </a:lnSpc>
              <a:spcBef>
                <a:spcPts val="0"/>
              </a:spcBef>
              <a:spcAft>
                <a:spcPts val="0"/>
              </a:spcAft>
              <a:buClr>
                <a:srgbClr val="000000"/>
              </a:buClr>
              <a:buSzPts val="900"/>
              <a:buFont typeface="Arial"/>
              <a:buNone/>
              <a:defRPr sz="2533" b="0" i="0" u="none" strike="noStrike" cap="none">
                <a:solidFill>
                  <a:srgbClr val="000000"/>
                </a:solidFill>
                <a:latin typeface="Arial"/>
                <a:ea typeface="Arial"/>
                <a:cs typeface="Arial"/>
                <a:sym typeface="Arial"/>
              </a:defRPr>
            </a:lvl5pPr>
            <a:lvl6pPr marL="3657509" marR="0" lvl="5" indent="-304792" algn="ctr" rtl="0">
              <a:lnSpc>
                <a:spcPct val="100000"/>
              </a:lnSpc>
              <a:spcBef>
                <a:spcPts val="0"/>
              </a:spcBef>
              <a:spcAft>
                <a:spcPts val="0"/>
              </a:spcAft>
              <a:buClr>
                <a:srgbClr val="000000"/>
              </a:buClr>
              <a:buSzPts val="900"/>
              <a:buFont typeface="Arial"/>
              <a:buNone/>
              <a:defRPr sz="2533" b="0" i="0" u="none" strike="noStrike" cap="none">
                <a:solidFill>
                  <a:srgbClr val="000000"/>
                </a:solidFill>
                <a:latin typeface="Arial"/>
                <a:ea typeface="Arial"/>
                <a:cs typeface="Arial"/>
                <a:sym typeface="Arial"/>
              </a:defRPr>
            </a:lvl6pPr>
            <a:lvl7pPr marL="4267093" marR="0" lvl="6" indent="-304792" algn="ctr" rtl="0">
              <a:lnSpc>
                <a:spcPct val="100000"/>
              </a:lnSpc>
              <a:spcBef>
                <a:spcPts val="0"/>
              </a:spcBef>
              <a:spcAft>
                <a:spcPts val="0"/>
              </a:spcAft>
              <a:buClr>
                <a:srgbClr val="000000"/>
              </a:buClr>
              <a:buSzPts val="900"/>
              <a:buFont typeface="Arial"/>
              <a:buNone/>
              <a:defRPr sz="2533" b="0" i="0" u="none" strike="noStrike" cap="none">
                <a:solidFill>
                  <a:srgbClr val="000000"/>
                </a:solidFill>
                <a:latin typeface="Arial"/>
                <a:ea typeface="Arial"/>
                <a:cs typeface="Arial"/>
                <a:sym typeface="Arial"/>
              </a:defRPr>
            </a:lvl7pPr>
            <a:lvl8pPr marL="4876678" marR="0" lvl="7" indent="-304792" algn="ctr" rtl="0">
              <a:lnSpc>
                <a:spcPct val="100000"/>
              </a:lnSpc>
              <a:spcBef>
                <a:spcPts val="0"/>
              </a:spcBef>
              <a:spcAft>
                <a:spcPts val="0"/>
              </a:spcAft>
              <a:buClr>
                <a:srgbClr val="000000"/>
              </a:buClr>
              <a:buSzPts val="900"/>
              <a:buFont typeface="Arial"/>
              <a:buNone/>
              <a:defRPr sz="2533" b="0" i="0" u="none" strike="noStrike" cap="none">
                <a:solidFill>
                  <a:srgbClr val="000000"/>
                </a:solidFill>
                <a:latin typeface="Arial"/>
                <a:ea typeface="Arial"/>
                <a:cs typeface="Arial"/>
                <a:sym typeface="Arial"/>
              </a:defRPr>
            </a:lvl8pPr>
            <a:lvl9pPr marL="5486263" marR="0" lvl="8" indent="-304792" algn="ctr" rtl="0">
              <a:lnSpc>
                <a:spcPct val="100000"/>
              </a:lnSpc>
              <a:spcBef>
                <a:spcPts val="0"/>
              </a:spcBef>
              <a:spcAft>
                <a:spcPts val="0"/>
              </a:spcAft>
              <a:buClr>
                <a:srgbClr val="000000"/>
              </a:buClr>
              <a:buSzPts val="900"/>
              <a:buFont typeface="Arial"/>
              <a:buNone/>
              <a:defRPr sz="2533" b="0" i="0" u="none" strike="noStrike" cap="none">
                <a:solidFill>
                  <a:srgbClr val="000000"/>
                </a:solidFill>
                <a:latin typeface="Arial"/>
                <a:ea typeface="Arial"/>
                <a:cs typeface="Arial"/>
                <a:sym typeface="Arial"/>
              </a:defRPr>
            </a:lvl9pPr>
          </a:lstStyle>
          <a:p>
            <a:endParaRPr/>
          </a:p>
        </p:txBody>
      </p:sp>
      <p:sp>
        <p:nvSpPr>
          <p:cNvPr id="76" name="Google Shape;76;p20"/>
          <p:cNvSpPr txBox="1">
            <a:spLocks noGrp="1"/>
          </p:cNvSpPr>
          <p:nvPr>
            <p:ph type="body" idx="2"/>
          </p:nvPr>
        </p:nvSpPr>
        <p:spPr>
          <a:xfrm>
            <a:off x="2544463" y="2447216"/>
            <a:ext cx="7103200" cy="2900400"/>
          </a:xfrm>
          <a:prstGeom prst="rect">
            <a:avLst/>
          </a:prstGeom>
          <a:noFill/>
          <a:ln>
            <a:noFill/>
          </a:ln>
        </p:spPr>
        <p:txBody>
          <a:bodyPr spcFirstLastPara="1" wrap="square" lIns="58925" tIns="58925" rIns="58925" bIns="58925" anchor="t" anchorCtr="0">
            <a:noAutofit/>
          </a:bodyPr>
          <a:lstStyle>
            <a:lvl1pPr marL="609585" marR="0" lvl="0" indent="-304792" algn="ctr" rtl="0">
              <a:lnSpc>
                <a:spcPct val="120000"/>
              </a:lnSpc>
              <a:spcBef>
                <a:spcPts val="4667"/>
              </a:spcBef>
              <a:spcAft>
                <a:spcPts val="0"/>
              </a:spcAft>
              <a:buClr>
                <a:srgbClr val="1A1A1A"/>
              </a:buClr>
              <a:buSzPts val="900"/>
              <a:buFont typeface="Arial"/>
              <a:buNone/>
              <a:defRPr sz="1867" b="0" i="0" u="none" strike="noStrike" cap="none">
                <a:solidFill>
                  <a:srgbClr val="1A1A1A"/>
                </a:solidFill>
                <a:latin typeface="Arial"/>
                <a:ea typeface="Arial"/>
                <a:cs typeface="Arial"/>
                <a:sym typeface="Arial"/>
              </a:defRPr>
            </a:lvl1pPr>
            <a:lvl2pPr marL="1219170" marR="0" lvl="1" indent="-304792" algn="ctr" rtl="0">
              <a:lnSpc>
                <a:spcPct val="100000"/>
              </a:lnSpc>
              <a:spcBef>
                <a:spcPts val="0"/>
              </a:spcBef>
              <a:spcAft>
                <a:spcPts val="0"/>
              </a:spcAft>
              <a:buClr>
                <a:srgbClr val="000000"/>
              </a:buClr>
              <a:buSzPts val="900"/>
              <a:buFont typeface="Arial"/>
              <a:buNone/>
              <a:defRPr sz="2533" b="0" i="0" u="none" strike="noStrike" cap="none">
                <a:solidFill>
                  <a:srgbClr val="000000"/>
                </a:solidFill>
                <a:latin typeface="Arial"/>
                <a:ea typeface="Arial"/>
                <a:cs typeface="Arial"/>
                <a:sym typeface="Arial"/>
              </a:defRPr>
            </a:lvl2pPr>
            <a:lvl3pPr marL="1828754" marR="0" lvl="2" indent="-304792" algn="ctr" rtl="0">
              <a:lnSpc>
                <a:spcPct val="100000"/>
              </a:lnSpc>
              <a:spcBef>
                <a:spcPts val="0"/>
              </a:spcBef>
              <a:spcAft>
                <a:spcPts val="0"/>
              </a:spcAft>
              <a:buClr>
                <a:srgbClr val="000000"/>
              </a:buClr>
              <a:buSzPts val="900"/>
              <a:buFont typeface="Arial"/>
              <a:buNone/>
              <a:defRPr sz="2533" b="0" i="0" u="none" strike="noStrike" cap="none">
                <a:solidFill>
                  <a:srgbClr val="000000"/>
                </a:solidFill>
                <a:latin typeface="Arial"/>
                <a:ea typeface="Arial"/>
                <a:cs typeface="Arial"/>
                <a:sym typeface="Arial"/>
              </a:defRPr>
            </a:lvl3pPr>
            <a:lvl4pPr marL="2438339" marR="0" lvl="3" indent="-304792" algn="ctr" rtl="0">
              <a:lnSpc>
                <a:spcPct val="100000"/>
              </a:lnSpc>
              <a:spcBef>
                <a:spcPts val="0"/>
              </a:spcBef>
              <a:spcAft>
                <a:spcPts val="0"/>
              </a:spcAft>
              <a:buClr>
                <a:srgbClr val="000000"/>
              </a:buClr>
              <a:buSzPts val="900"/>
              <a:buFont typeface="Arial"/>
              <a:buNone/>
              <a:defRPr sz="2533" b="0" i="0" u="none" strike="noStrike" cap="none">
                <a:solidFill>
                  <a:srgbClr val="000000"/>
                </a:solidFill>
                <a:latin typeface="Arial"/>
                <a:ea typeface="Arial"/>
                <a:cs typeface="Arial"/>
                <a:sym typeface="Arial"/>
              </a:defRPr>
            </a:lvl4pPr>
            <a:lvl5pPr marL="3047924" marR="0" lvl="4" indent="-304792" algn="ctr" rtl="0">
              <a:lnSpc>
                <a:spcPct val="100000"/>
              </a:lnSpc>
              <a:spcBef>
                <a:spcPts val="0"/>
              </a:spcBef>
              <a:spcAft>
                <a:spcPts val="0"/>
              </a:spcAft>
              <a:buClr>
                <a:srgbClr val="000000"/>
              </a:buClr>
              <a:buSzPts val="900"/>
              <a:buFont typeface="Arial"/>
              <a:buNone/>
              <a:defRPr sz="2533" b="0" i="0" u="none" strike="noStrike" cap="none">
                <a:solidFill>
                  <a:srgbClr val="000000"/>
                </a:solidFill>
                <a:latin typeface="Arial"/>
                <a:ea typeface="Arial"/>
                <a:cs typeface="Arial"/>
                <a:sym typeface="Arial"/>
              </a:defRPr>
            </a:lvl5pPr>
            <a:lvl6pPr marL="3657509" marR="0" lvl="5" indent="-304792" algn="ctr" rtl="0">
              <a:lnSpc>
                <a:spcPct val="100000"/>
              </a:lnSpc>
              <a:spcBef>
                <a:spcPts val="0"/>
              </a:spcBef>
              <a:spcAft>
                <a:spcPts val="0"/>
              </a:spcAft>
              <a:buClr>
                <a:srgbClr val="000000"/>
              </a:buClr>
              <a:buSzPts val="900"/>
              <a:buFont typeface="Arial"/>
              <a:buNone/>
              <a:defRPr sz="2533" b="0" i="0" u="none" strike="noStrike" cap="none">
                <a:solidFill>
                  <a:srgbClr val="000000"/>
                </a:solidFill>
                <a:latin typeface="Arial"/>
                <a:ea typeface="Arial"/>
                <a:cs typeface="Arial"/>
                <a:sym typeface="Arial"/>
              </a:defRPr>
            </a:lvl6pPr>
            <a:lvl7pPr marL="4267093" marR="0" lvl="6" indent="-304792" algn="ctr" rtl="0">
              <a:lnSpc>
                <a:spcPct val="100000"/>
              </a:lnSpc>
              <a:spcBef>
                <a:spcPts val="0"/>
              </a:spcBef>
              <a:spcAft>
                <a:spcPts val="0"/>
              </a:spcAft>
              <a:buClr>
                <a:srgbClr val="000000"/>
              </a:buClr>
              <a:buSzPts val="900"/>
              <a:buFont typeface="Arial"/>
              <a:buNone/>
              <a:defRPr sz="2533" b="0" i="0" u="none" strike="noStrike" cap="none">
                <a:solidFill>
                  <a:srgbClr val="000000"/>
                </a:solidFill>
                <a:latin typeface="Arial"/>
                <a:ea typeface="Arial"/>
                <a:cs typeface="Arial"/>
                <a:sym typeface="Arial"/>
              </a:defRPr>
            </a:lvl7pPr>
            <a:lvl8pPr marL="4876678" marR="0" lvl="7" indent="-304792" algn="ctr" rtl="0">
              <a:lnSpc>
                <a:spcPct val="100000"/>
              </a:lnSpc>
              <a:spcBef>
                <a:spcPts val="0"/>
              </a:spcBef>
              <a:spcAft>
                <a:spcPts val="0"/>
              </a:spcAft>
              <a:buClr>
                <a:srgbClr val="000000"/>
              </a:buClr>
              <a:buSzPts val="900"/>
              <a:buFont typeface="Arial"/>
              <a:buNone/>
              <a:defRPr sz="2533" b="0" i="0" u="none" strike="noStrike" cap="none">
                <a:solidFill>
                  <a:srgbClr val="000000"/>
                </a:solidFill>
                <a:latin typeface="Arial"/>
                <a:ea typeface="Arial"/>
                <a:cs typeface="Arial"/>
                <a:sym typeface="Arial"/>
              </a:defRPr>
            </a:lvl8pPr>
            <a:lvl9pPr marL="5486263" marR="0" lvl="8" indent="-304792" algn="ctr" rtl="0">
              <a:lnSpc>
                <a:spcPct val="100000"/>
              </a:lnSpc>
              <a:spcBef>
                <a:spcPts val="0"/>
              </a:spcBef>
              <a:spcAft>
                <a:spcPts val="0"/>
              </a:spcAft>
              <a:buClr>
                <a:srgbClr val="000000"/>
              </a:buClr>
              <a:buSzPts val="900"/>
              <a:buFont typeface="Arial"/>
              <a:buNone/>
              <a:defRPr sz="2533" b="0" i="0" u="none" strike="noStrike" cap="none">
                <a:solidFill>
                  <a:srgbClr val="000000"/>
                </a:solidFill>
                <a:latin typeface="Arial"/>
                <a:ea typeface="Arial"/>
                <a:cs typeface="Arial"/>
                <a:sym typeface="Arial"/>
              </a:defRPr>
            </a:lvl9pPr>
          </a:lstStyle>
          <a:p>
            <a:endParaRPr dirty="0"/>
          </a:p>
        </p:txBody>
      </p:sp>
      <p:sp>
        <p:nvSpPr>
          <p:cNvPr id="77" name="Google Shape;77;p20"/>
          <p:cNvSpPr txBox="1">
            <a:spLocks noGrp="1"/>
          </p:cNvSpPr>
          <p:nvPr>
            <p:ph type="sldNum" idx="12"/>
          </p:nvPr>
        </p:nvSpPr>
        <p:spPr>
          <a:xfrm>
            <a:off x="5955553" y="5762624"/>
            <a:ext cx="274400" cy="208000"/>
          </a:xfrm>
          <a:prstGeom prst="rect">
            <a:avLst/>
          </a:prstGeom>
          <a:noFill/>
          <a:ln>
            <a:noFill/>
          </a:ln>
        </p:spPr>
        <p:txBody>
          <a:bodyPr spcFirstLastPara="1" wrap="square" lIns="17450" tIns="17450" rIns="17450" bIns="17450" anchor="t" anchorCtr="0">
            <a:noAutofit/>
          </a:bodyPr>
          <a:lstStyle>
            <a:lvl1pPr marL="0" marR="0" lvl="0" indent="0" algn="ctr" rtl="0">
              <a:lnSpc>
                <a:spcPct val="100000"/>
              </a:lnSpc>
              <a:spcBef>
                <a:spcPts val="0"/>
              </a:spcBef>
              <a:spcAft>
                <a:spcPts val="0"/>
              </a:spcAft>
              <a:buClr>
                <a:srgbClr val="000000"/>
              </a:buClr>
              <a:buFont typeface="Helvetica Neue"/>
              <a:buNone/>
              <a:defRPr sz="1333"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Font typeface="Helvetica Neue"/>
              <a:buNone/>
              <a:defRPr sz="1333"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Font typeface="Helvetica Neue"/>
              <a:buNone/>
              <a:defRPr sz="1333"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Font typeface="Helvetica Neue"/>
              <a:buNone/>
              <a:defRPr sz="1333"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Font typeface="Helvetica Neue"/>
              <a:buNone/>
              <a:defRPr sz="1333"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Font typeface="Helvetica Neue"/>
              <a:buNone/>
              <a:defRPr sz="1333"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Font typeface="Helvetica Neue"/>
              <a:buNone/>
              <a:defRPr sz="1333"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Font typeface="Helvetica Neue"/>
              <a:buNone/>
              <a:defRPr sz="1333"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Font typeface="Helvetica Neue"/>
              <a:buNone/>
              <a:defRPr sz="1333"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3830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B45F3-A2D5-F249-82A7-18CBC39ADF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26C4C-BB7E-3948-8751-F56F85AB44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8207D3-0889-A14C-B926-25287541F792}"/>
              </a:ext>
            </a:extLst>
          </p:cNvPr>
          <p:cNvSpPr>
            <a:spLocks noGrp="1"/>
          </p:cNvSpPr>
          <p:nvPr>
            <p:ph type="dt" sz="half" idx="10"/>
          </p:nvPr>
        </p:nvSpPr>
        <p:spPr/>
        <p:txBody>
          <a:bodyPr/>
          <a:lstStyle/>
          <a:p>
            <a:fld id="{D4CB19DA-81BD-4AA8-9D24-F7D361F7A20A}" type="datetimeFigureOut">
              <a:rPr lang="en-US" smtClean="0"/>
              <a:t>1/17/21</a:t>
            </a:fld>
            <a:endParaRPr lang="en-US"/>
          </a:p>
        </p:txBody>
      </p:sp>
      <p:sp>
        <p:nvSpPr>
          <p:cNvPr id="5" name="Footer Placeholder 4">
            <a:extLst>
              <a:ext uri="{FF2B5EF4-FFF2-40B4-BE49-F238E27FC236}">
                <a16:creationId xmlns:a16="http://schemas.microsoft.com/office/drawing/2014/main" id="{6124E378-42F6-A34E-8501-FE77D2970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57D57-6C13-9C4C-AF2B-14EA55A51665}"/>
              </a:ext>
            </a:extLst>
          </p:cNvPr>
          <p:cNvSpPr>
            <a:spLocks noGrp="1"/>
          </p:cNvSpPr>
          <p:nvPr>
            <p:ph type="sldNum" sz="quarter" idx="12"/>
          </p:nvPr>
        </p:nvSpPr>
        <p:spPr/>
        <p:txBody>
          <a:bodyPr/>
          <a:lstStyle/>
          <a:p>
            <a:fld id="{CDE1D04D-C26B-4C01-8D96-30CCA8B95A6B}" type="slidenum">
              <a:rPr lang="en-US" smtClean="0"/>
              <a:t>‹#›</a:t>
            </a:fld>
            <a:endParaRPr lang="en-US"/>
          </a:p>
        </p:txBody>
      </p:sp>
      <p:pic>
        <p:nvPicPr>
          <p:cNvPr id="8" name="Picture 7">
            <a:extLst>
              <a:ext uri="{FF2B5EF4-FFF2-40B4-BE49-F238E27FC236}">
                <a16:creationId xmlns:a16="http://schemas.microsoft.com/office/drawing/2014/main" id="{F2FFB332-2952-F442-9525-5756AE349937}"/>
              </a:ext>
            </a:extLst>
          </p:cNvPr>
          <p:cNvPicPr>
            <a:picLocks noChangeAspect="1"/>
          </p:cNvPicPr>
          <p:nvPr/>
        </p:nvPicPr>
        <p:blipFill rotWithShape="1">
          <a:blip r:embed="rId2"/>
          <a:srcRect r="88222" b="45701"/>
          <a:stretch/>
        </p:blipFill>
        <p:spPr>
          <a:xfrm>
            <a:off x="11117869" y="6311900"/>
            <a:ext cx="406772" cy="345355"/>
          </a:xfrm>
          <a:prstGeom prst="rect">
            <a:avLst/>
          </a:prstGeom>
        </p:spPr>
      </p:pic>
      <p:pic>
        <p:nvPicPr>
          <p:cNvPr id="10" name="Picture 9">
            <a:extLst>
              <a:ext uri="{FF2B5EF4-FFF2-40B4-BE49-F238E27FC236}">
                <a16:creationId xmlns:a16="http://schemas.microsoft.com/office/drawing/2014/main" id="{BDED56AF-4F1D-CF40-B107-7E7841D9295E}"/>
              </a:ext>
            </a:extLst>
          </p:cNvPr>
          <p:cNvPicPr>
            <a:picLocks noChangeAspect="1"/>
          </p:cNvPicPr>
          <p:nvPr userDrawn="1"/>
        </p:nvPicPr>
        <p:blipFill>
          <a:blip r:embed="rId3"/>
          <a:stretch>
            <a:fillRect/>
          </a:stretch>
        </p:blipFill>
        <p:spPr>
          <a:xfrm>
            <a:off x="11586727" y="6329001"/>
            <a:ext cx="311151" cy="311151"/>
          </a:xfrm>
          <a:prstGeom prst="rect">
            <a:avLst/>
          </a:prstGeom>
        </p:spPr>
      </p:pic>
    </p:spTree>
    <p:extLst>
      <p:ext uri="{BB962C8B-B14F-4D97-AF65-F5344CB8AC3E}">
        <p14:creationId xmlns:p14="http://schemas.microsoft.com/office/powerpoint/2010/main" val="644903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7169F-47E5-D64A-834D-2D18CE8428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BA5147-0D3A-134F-BCB3-8458767AC4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58B333-3D48-F948-B962-F90516E2C8B0}"/>
              </a:ext>
            </a:extLst>
          </p:cNvPr>
          <p:cNvSpPr>
            <a:spLocks noGrp="1"/>
          </p:cNvSpPr>
          <p:nvPr>
            <p:ph type="dt" sz="half" idx="10"/>
          </p:nvPr>
        </p:nvSpPr>
        <p:spPr/>
        <p:txBody>
          <a:bodyPr/>
          <a:lstStyle/>
          <a:p>
            <a:fld id="{D4CB19DA-81BD-4AA8-9D24-F7D361F7A20A}" type="datetimeFigureOut">
              <a:rPr lang="en-US" smtClean="0"/>
              <a:t>1/17/21</a:t>
            </a:fld>
            <a:endParaRPr lang="en-US"/>
          </a:p>
        </p:txBody>
      </p:sp>
      <p:sp>
        <p:nvSpPr>
          <p:cNvPr id="5" name="Footer Placeholder 4">
            <a:extLst>
              <a:ext uri="{FF2B5EF4-FFF2-40B4-BE49-F238E27FC236}">
                <a16:creationId xmlns:a16="http://schemas.microsoft.com/office/drawing/2014/main" id="{75F5D28D-10EE-1248-A70E-930FF83B5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22419C-4580-D74F-82CC-E405D80F5FEF}"/>
              </a:ext>
            </a:extLst>
          </p:cNvPr>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259758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2FC78-FA7D-194F-AA5A-2E45DA2B6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47FC47-4744-0745-81E1-17F896EFEF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8A0434-FE0A-384F-BF87-C9BA2A2F40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AF7C56-CFD3-164F-B38A-F0DCF4C4080E}"/>
              </a:ext>
            </a:extLst>
          </p:cNvPr>
          <p:cNvSpPr>
            <a:spLocks noGrp="1"/>
          </p:cNvSpPr>
          <p:nvPr>
            <p:ph type="dt" sz="half" idx="10"/>
          </p:nvPr>
        </p:nvSpPr>
        <p:spPr/>
        <p:txBody>
          <a:bodyPr/>
          <a:lstStyle/>
          <a:p>
            <a:fld id="{D4CB19DA-81BD-4AA8-9D24-F7D361F7A20A}" type="datetimeFigureOut">
              <a:rPr lang="en-US" smtClean="0"/>
              <a:t>1/17/21</a:t>
            </a:fld>
            <a:endParaRPr lang="en-US"/>
          </a:p>
        </p:txBody>
      </p:sp>
      <p:sp>
        <p:nvSpPr>
          <p:cNvPr id="6" name="Footer Placeholder 5">
            <a:extLst>
              <a:ext uri="{FF2B5EF4-FFF2-40B4-BE49-F238E27FC236}">
                <a16:creationId xmlns:a16="http://schemas.microsoft.com/office/drawing/2014/main" id="{045F4898-20E4-B247-9066-E08A2E0DE4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98ECA9-1063-0F46-BF1D-FE33E4A25ECD}"/>
              </a:ext>
            </a:extLst>
          </p:cNvPr>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123112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CFF32-D857-F646-B684-1FB23D5FA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A3111C-93B7-1B43-BB8E-7DC7E698F7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982E7-B4B4-9840-AAEA-202F9B0FB8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9BB06E-2B06-0842-BE9A-E1B66C8528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14A34C-010B-EC45-A721-A81C7CE417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3525FE-E031-974A-BC7B-53B85EC55B07}"/>
              </a:ext>
            </a:extLst>
          </p:cNvPr>
          <p:cNvSpPr>
            <a:spLocks noGrp="1"/>
          </p:cNvSpPr>
          <p:nvPr>
            <p:ph type="dt" sz="half" idx="10"/>
          </p:nvPr>
        </p:nvSpPr>
        <p:spPr/>
        <p:txBody>
          <a:bodyPr/>
          <a:lstStyle/>
          <a:p>
            <a:fld id="{D4CB19DA-81BD-4AA8-9D24-F7D361F7A20A}" type="datetimeFigureOut">
              <a:rPr lang="en-US" smtClean="0"/>
              <a:t>1/17/21</a:t>
            </a:fld>
            <a:endParaRPr lang="en-US"/>
          </a:p>
        </p:txBody>
      </p:sp>
      <p:sp>
        <p:nvSpPr>
          <p:cNvPr id="8" name="Footer Placeholder 7">
            <a:extLst>
              <a:ext uri="{FF2B5EF4-FFF2-40B4-BE49-F238E27FC236}">
                <a16:creationId xmlns:a16="http://schemas.microsoft.com/office/drawing/2014/main" id="{B86B25E3-FF3E-0B42-80AD-85072646C5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8F2AB8-AF48-AE44-A95E-835917735D5C}"/>
              </a:ext>
            </a:extLst>
          </p:cNvPr>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2152536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2046D-9E74-724A-8D7C-25FDF8AB6A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9383FB-AED2-6543-A5AF-2323902BD20D}"/>
              </a:ext>
            </a:extLst>
          </p:cNvPr>
          <p:cNvSpPr>
            <a:spLocks noGrp="1"/>
          </p:cNvSpPr>
          <p:nvPr>
            <p:ph type="dt" sz="half" idx="10"/>
          </p:nvPr>
        </p:nvSpPr>
        <p:spPr/>
        <p:txBody>
          <a:bodyPr/>
          <a:lstStyle/>
          <a:p>
            <a:fld id="{D4CB19DA-81BD-4AA8-9D24-F7D361F7A20A}" type="datetimeFigureOut">
              <a:rPr lang="en-US" smtClean="0"/>
              <a:t>1/17/21</a:t>
            </a:fld>
            <a:endParaRPr lang="en-US"/>
          </a:p>
        </p:txBody>
      </p:sp>
      <p:sp>
        <p:nvSpPr>
          <p:cNvPr id="4" name="Footer Placeholder 3">
            <a:extLst>
              <a:ext uri="{FF2B5EF4-FFF2-40B4-BE49-F238E27FC236}">
                <a16:creationId xmlns:a16="http://schemas.microsoft.com/office/drawing/2014/main" id="{74AE1E3C-FF02-7D45-BDEB-34E27506CE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28FE9D-1BC0-3F4F-8C55-6C9FC98E15A8}"/>
              </a:ext>
            </a:extLst>
          </p:cNvPr>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2940697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5FFAAB-2065-084D-A078-82B84300AD6E}"/>
              </a:ext>
            </a:extLst>
          </p:cNvPr>
          <p:cNvSpPr>
            <a:spLocks noGrp="1"/>
          </p:cNvSpPr>
          <p:nvPr>
            <p:ph type="dt" sz="half" idx="10"/>
          </p:nvPr>
        </p:nvSpPr>
        <p:spPr/>
        <p:txBody>
          <a:bodyPr/>
          <a:lstStyle/>
          <a:p>
            <a:fld id="{D4CB19DA-81BD-4AA8-9D24-F7D361F7A20A}" type="datetimeFigureOut">
              <a:rPr lang="en-US" smtClean="0"/>
              <a:t>1/17/21</a:t>
            </a:fld>
            <a:endParaRPr lang="en-US"/>
          </a:p>
        </p:txBody>
      </p:sp>
      <p:sp>
        <p:nvSpPr>
          <p:cNvPr id="3" name="Footer Placeholder 2">
            <a:extLst>
              <a:ext uri="{FF2B5EF4-FFF2-40B4-BE49-F238E27FC236}">
                <a16:creationId xmlns:a16="http://schemas.microsoft.com/office/drawing/2014/main" id="{857782E8-0554-7D4F-ABCB-9460A9EBE3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7D5331-5094-AD41-BB2B-4A25E42E57C8}"/>
              </a:ext>
            </a:extLst>
          </p:cNvPr>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1774555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68EB-5275-0148-8694-3F5766933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A61E32-D68C-8243-A57C-AEFE8663BC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EED43-BB30-8940-9B3D-9B4065D504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3A54DD-B043-0C4B-BFCC-2AEAAA0E6DE1}"/>
              </a:ext>
            </a:extLst>
          </p:cNvPr>
          <p:cNvSpPr>
            <a:spLocks noGrp="1"/>
          </p:cNvSpPr>
          <p:nvPr>
            <p:ph type="dt" sz="half" idx="10"/>
          </p:nvPr>
        </p:nvSpPr>
        <p:spPr/>
        <p:txBody>
          <a:bodyPr/>
          <a:lstStyle/>
          <a:p>
            <a:fld id="{D4CB19DA-81BD-4AA8-9D24-F7D361F7A20A}" type="datetimeFigureOut">
              <a:rPr lang="en-US" smtClean="0"/>
              <a:t>1/17/21</a:t>
            </a:fld>
            <a:endParaRPr lang="en-US"/>
          </a:p>
        </p:txBody>
      </p:sp>
      <p:sp>
        <p:nvSpPr>
          <p:cNvPr id="6" name="Footer Placeholder 5">
            <a:extLst>
              <a:ext uri="{FF2B5EF4-FFF2-40B4-BE49-F238E27FC236}">
                <a16:creationId xmlns:a16="http://schemas.microsoft.com/office/drawing/2014/main" id="{75D7A8F4-70E0-4D47-8142-1A8DC7FAF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D8C570-F608-784C-9241-D08238AD6341}"/>
              </a:ext>
            </a:extLst>
          </p:cNvPr>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1254121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FC0D-0574-6340-BAA1-A2EB6361FD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74DBB6-9836-1044-B175-67C9A0C4D2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CDD87E-4B30-6B4F-8B9F-E186FF09E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18A760-4E31-F340-A422-06DF1D38FD78}"/>
              </a:ext>
            </a:extLst>
          </p:cNvPr>
          <p:cNvSpPr>
            <a:spLocks noGrp="1"/>
          </p:cNvSpPr>
          <p:nvPr>
            <p:ph type="dt" sz="half" idx="10"/>
          </p:nvPr>
        </p:nvSpPr>
        <p:spPr/>
        <p:txBody>
          <a:bodyPr/>
          <a:lstStyle/>
          <a:p>
            <a:fld id="{D4CB19DA-81BD-4AA8-9D24-F7D361F7A20A}" type="datetimeFigureOut">
              <a:rPr lang="en-US" smtClean="0"/>
              <a:t>1/17/21</a:t>
            </a:fld>
            <a:endParaRPr lang="en-US"/>
          </a:p>
        </p:txBody>
      </p:sp>
      <p:sp>
        <p:nvSpPr>
          <p:cNvPr id="6" name="Footer Placeholder 5">
            <a:extLst>
              <a:ext uri="{FF2B5EF4-FFF2-40B4-BE49-F238E27FC236}">
                <a16:creationId xmlns:a16="http://schemas.microsoft.com/office/drawing/2014/main" id="{8A5BAD76-1E46-8C46-A9F6-6E0CD3CDB8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2E502C-D5B2-5F40-8CB3-FBC223183E44}"/>
              </a:ext>
            </a:extLst>
          </p:cNvPr>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84667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ED574-AFE1-5B4D-A8FA-560FF1BCC0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1D90BC-2604-AA4C-BF0D-7C78178645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3FFCD-875A-C449-810C-D4A11D2454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B19DA-81BD-4AA8-9D24-F7D361F7A20A}" type="datetimeFigureOut">
              <a:rPr lang="en-US" smtClean="0"/>
              <a:t>1/17/21</a:t>
            </a:fld>
            <a:endParaRPr lang="en-US"/>
          </a:p>
        </p:txBody>
      </p:sp>
      <p:sp>
        <p:nvSpPr>
          <p:cNvPr id="5" name="Footer Placeholder 4">
            <a:extLst>
              <a:ext uri="{FF2B5EF4-FFF2-40B4-BE49-F238E27FC236}">
                <a16:creationId xmlns:a16="http://schemas.microsoft.com/office/drawing/2014/main" id="{A4F090B6-F09C-4A4F-953B-583055FEC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A6E2DE-7544-024A-BE0D-72F839A4A4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1D04D-C26B-4C01-8D96-30CCA8B95A6B}" type="slidenum">
              <a:rPr lang="en-US" smtClean="0"/>
              <a:t>‹#›</a:t>
            </a:fld>
            <a:endParaRPr lang="en-US"/>
          </a:p>
        </p:txBody>
      </p:sp>
    </p:spTree>
    <p:extLst>
      <p:ext uri="{BB962C8B-B14F-4D97-AF65-F5344CB8AC3E}">
        <p14:creationId xmlns:p14="http://schemas.microsoft.com/office/powerpoint/2010/main" val="2009905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comments" Target="../comments/comment2.xml"/><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0.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0.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0.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0.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2.wdp"/><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0289" y="1187832"/>
            <a:ext cx="10631424" cy="2039914"/>
          </a:xfrm>
        </p:spPr>
        <p:txBody>
          <a:bodyPr>
            <a:noAutofit/>
          </a:bodyPr>
          <a:lstStyle/>
          <a:p>
            <a:r>
              <a:rPr lang="en-US" sz="4800" b="1" dirty="0" err="1">
                <a:latin typeface="Avenir Book" charset="0"/>
                <a:ea typeface="Avenir Book" charset="0"/>
                <a:cs typeface="Avenir Book" charset="0"/>
              </a:rPr>
              <a:t>SliceNDice</a:t>
            </a:r>
            <a:r>
              <a:rPr lang="en-US" sz="4800" b="1" dirty="0">
                <a:latin typeface="Avenir Book" charset="0"/>
                <a:ea typeface="Avenir Book" charset="0"/>
                <a:cs typeface="Avenir Book" charset="0"/>
              </a:rPr>
              <a:t>: </a:t>
            </a:r>
            <a:br>
              <a:rPr lang="en-US" sz="4800" b="1" dirty="0">
                <a:latin typeface="Avenir Book" charset="0"/>
                <a:ea typeface="Avenir Book" charset="0"/>
                <a:cs typeface="Avenir Book" charset="0"/>
              </a:rPr>
            </a:br>
            <a:r>
              <a:rPr lang="en-US" sz="4800" b="1" dirty="0">
                <a:latin typeface="Avenir Book" charset="0"/>
                <a:ea typeface="Avenir Book" charset="0"/>
                <a:cs typeface="Avenir Book" charset="0"/>
              </a:rPr>
              <a:t>Mining Suspicious Multi-attribute Entity Groups with Multi-view Graphs</a:t>
            </a:r>
          </a:p>
        </p:txBody>
      </p:sp>
      <p:sp>
        <p:nvSpPr>
          <p:cNvPr id="5" name="TextBox 4"/>
          <p:cNvSpPr txBox="1"/>
          <p:nvPr/>
        </p:nvSpPr>
        <p:spPr>
          <a:xfrm>
            <a:off x="1905000" y="3851838"/>
            <a:ext cx="8039100" cy="800219"/>
          </a:xfrm>
          <a:prstGeom prst="rect">
            <a:avLst/>
          </a:prstGeom>
          <a:noFill/>
        </p:spPr>
        <p:txBody>
          <a:bodyPr wrap="square" rtlCol="0">
            <a:spAutoFit/>
          </a:bodyPr>
          <a:lstStyle/>
          <a:p>
            <a:r>
              <a:rPr lang="en-US" sz="2800" dirty="0">
                <a:latin typeface="Avenir Book" charset="0"/>
                <a:ea typeface="Avenir Book" charset="0"/>
                <a:cs typeface="Avenir Book" charset="0"/>
              </a:rPr>
              <a:t> Hamed </a:t>
            </a:r>
            <a:r>
              <a:rPr lang="en-US" sz="2800" dirty="0" err="1">
                <a:latin typeface="Avenir Book" charset="0"/>
                <a:ea typeface="Avenir Book" charset="0"/>
                <a:cs typeface="Avenir Book" charset="0"/>
              </a:rPr>
              <a:t>Nilforoshan</a:t>
            </a:r>
            <a:r>
              <a:rPr lang="en-US" sz="2800" dirty="0">
                <a:latin typeface="Avenir Book" charset="0"/>
                <a:ea typeface="Avenir Book" charset="0"/>
                <a:cs typeface="Avenir Book" charset="0"/>
              </a:rPr>
              <a:t>        +                Neil Shah</a:t>
            </a:r>
          </a:p>
          <a:p>
            <a:r>
              <a:rPr lang="en-US" dirty="0">
                <a:latin typeface="Avenir Book" charset="0"/>
                <a:ea typeface="Avenir Book" charset="0"/>
                <a:cs typeface="Avenir Book" charset="0"/>
              </a:rPr>
              <a:t>        hn2284@columbia.edu                                            </a:t>
            </a:r>
            <a:r>
              <a:rPr lang="en-US" dirty="0" err="1">
                <a:latin typeface="Avenir Book" charset="0"/>
                <a:ea typeface="Avenir Book" charset="0"/>
                <a:cs typeface="Avenir Book" charset="0"/>
              </a:rPr>
              <a:t>nshah@snap.com</a:t>
            </a:r>
            <a:endParaRPr lang="en-US" dirty="0">
              <a:latin typeface="Avenir Book" charset="0"/>
              <a:ea typeface="Avenir Book" charset="0"/>
              <a:cs typeface="Avenir Book" charset="0"/>
            </a:endParaRPr>
          </a:p>
        </p:txBody>
      </p:sp>
      <p:grpSp>
        <p:nvGrpSpPr>
          <p:cNvPr id="3" name="Group 2">
            <a:extLst>
              <a:ext uri="{FF2B5EF4-FFF2-40B4-BE49-F238E27FC236}">
                <a16:creationId xmlns:a16="http://schemas.microsoft.com/office/drawing/2014/main" id="{DAED31BC-1990-D94E-9C37-FC684795C11B}"/>
              </a:ext>
            </a:extLst>
          </p:cNvPr>
          <p:cNvGrpSpPr/>
          <p:nvPr/>
        </p:nvGrpSpPr>
        <p:grpSpPr>
          <a:xfrm>
            <a:off x="1905000" y="5080376"/>
            <a:ext cx="3495681" cy="665291"/>
            <a:chOff x="1647822" y="4943503"/>
            <a:chExt cx="3495681" cy="665291"/>
          </a:xfrm>
        </p:grpSpPr>
        <p:pic>
          <p:nvPicPr>
            <p:cNvPr id="7" name="Picture 6"/>
            <p:cNvPicPr>
              <a:picLocks noChangeAspect="1"/>
            </p:cNvPicPr>
            <p:nvPr/>
          </p:nvPicPr>
          <p:blipFill rotWithShape="1">
            <a:blip r:embed="rId3"/>
            <a:srcRect r="88222" b="45701"/>
            <a:stretch/>
          </p:blipFill>
          <p:spPr>
            <a:xfrm>
              <a:off x="1647822" y="4943503"/>
              <a:ext cx="783604" cy="665291"/>
            </a:xfrm>
            <a:prstGeom prst="rect">
              <a:avLst/>
            </a:prstGeom>
          </p:spPr>
        </p:pic>
        <p:pic>
          <p:nvPicPr>
            <p:cNvPr id="9" name="Picture 8"/>
            <p:cNvPicPr>
              <a:picLocks noChangeAspect="1"/>
            </p:cNvPicPr>
            <p:nvPr/>
          </p:nvPicPr>
          <p:blipFill rotWithShape="1">
            <a:blip r:embed="rId3"/>
            <a:srcRect l="11778"/>
            <a:stretch/>
          </p:blipFill>
          <p:spPr>
            <a:xfrm>
              <a:off x="2431426" y="4993086"/>
              <a:ext cx="2712077" cy="566123"/>
            </a:xfrm>
            <a:prstGeom prst="rect">
              <a:avLst/>
            </a:prstGeom>
          </p:spPr>
        </p:pic>
      </p:grpSp>
      <p:grpSp>
        <p:nvGrpSpPr>
          <p:cNvPr id="11" name="Group 10">
            <a:extLst>
              <a:ext uri="{FF2B5EF4-FFF2-40B4-BE49-F238E27FC236}">
                <a16:creationId xmlns:a16="http://schemas.microsoft.com/office/drawing/2014/main" id="{9A44CC3E-E090-2045-8399-09A3A8034C86}"/>
              </a:ext>
            </a:extLst>
          </p:cNvPr>
          <p:cNvGrpSpPr/>
          <p:nvPr/>
        </p:nvGrpSpPr>
        <p:grpSpPr>
          <a:xfrm>
            <a:off x="7167562" y="4925913"/>
            <a:ext cx="3314575" cy="888486"/>
            <a:chOff x="6689824" y="4857181"/>
            <a:chExt cx="3314575" cy="888486"/>
          </a:xfrm>
        </p:grpSpPr>
        <p:grpSp>
          <p:nvGrpSpPr>
            <p:cNvPr id="8" name="Group 7">
              <a:extLst>
                <a:ext uri="{FF2B5EF4-FFF2-40B4-BE49-F238E27FC236}">
                  <a16:creationId xmlns:a16="http://schemas.microsoft.com/office/drawing/2014/main" id="{23F4C286-3B0C-B647-9936-D82F71E375A9}"/>
                </a:ext>
              </a:extLst>
            </p:cNvPr>
            <p:cNvGrpSpPr/>
            <p:nvPr/>
          </p:nvGrpSpPr>
          <p:grpSpPr>
            <a:xfrm>
              <a:off x="6689824" y="4857181"/>
              <a:ext cx="2712077" cy="888486"/>
              <a:chOff x="6460332" y="4972756"/>
              <a:chExt cx="4562816" cy="1256594"/>
            </a:xfrm>
          </p:grpSpPr>
          <p:sp>
            <p:nvSpPr>
              <p:cNvPr id="6" name="Rectangle 5">
                <a:extLst>
                  <a:ext uri="{FF2B5EF4-FFF2-40B4-BE49-F238E27FC236}">
                    <a16:creationId xmlns:a16="http://schemas.microsoft.com/office/drawing/2014/main" id="{4B1CF508-9AF5-3641-82BF-1A4F41EE08D1}"/>
                  </a:ext>
                </a:extLst>
              </p:cNvPr>
              <p:cNvSpPr/>
              <p:nvPr/>
            </p:nvSpPr>
            <p:spPr>
              <a:xfrm>
                <a:off x="6460332" y="4972756"/>
                <a:ext cx="4562816" cy="1256594"/>
              </a:xfrm>
              <a:prstGeom prst="rect">
                <a:avLst/>
              </a:prstGeom>
              <a:solidFill>
                <a:srgbClr val="FA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1B16A58-43D3-3D46-B354-F4D1671F6E24}"/>
                  </a:ext>
                </a:extLst>
              </p:cNvPr>
              <p:cNvPicPr>
                <a:picLocks noChangeAspect="1"/>
              </p:cNvPicPr>
              <p:nvPr/>
            </p:nvPicPr>
            <p:blipFill rotWithShape="1">
              <a:blip r:embed="rId4"/>
              <a:srcRect l="20263" r="27983"/>
              <a:stretch/>
            </p:blipFill>
            <p:spPr>
              <a:xfrm>
                <a:off x="6645979" y="5190254"/>
                <a:ext cx="900114" cy="821596"/>
              </a:xfrm>
              <a:prstGeom prst="rect">
                <a:avLst/>
              </a:prstGeom>
            </p:spPr>
          </p:pic>
        </p:grpSp>
        <p:sp>
          <p:nvSpPr>
            <p:cNvPr id="10" name="TextBox 9">
              <a:extLst>
                <a:ext uri="{FF2B5EF4-FFF2-40B4-BE49-F238E27FC236}">
                  <a16:creationId xmlns:a16="http://schemas.microsoft.com/office/drawing/2014/main" id="{7CE3A309-D469-CF47-9C8C-2C6F095E23AC}"/>
                </a:ext>
              </a:extLst>
            </p:cNvPr>
            <p:cNvSpPr txBox="1"/>
            <p:nvPr/>
          </p:nvSpPr>
          <p:spPr>
            <a:xfrm>
              <a:off x="7292322" y="5080376"/>
              <a:ext cx="2712077" cy="400110"/>
            </a:xfrm>
            <a:prstGeom prst="rect">
              <a:avLst/>
            </a:prstGeom>
            <a:noFill/>
          </p:spPr>
          <p:txBody>
            <a:bodyPr wrap="square" rtlCol="0">
              <a:spAutoFit/>
            </a:bodyPr>
            <a:lstStyle/>
            <a:p>
              <a:r>
                <a:rPr lang="en-US" sz="2000" b="1" dirty="0">
                  <a:latin typeface="Avenir Book" charset="0"/>
                  <a:ea typeface="Avenir Book" charset="0"/>
                  <a:cs typeface="Avenir Book" charset="0"/>
                </a:rPr>
                <a:t> Snap Research</a:t>
              </a:r>
              <a:endParaRPr lang="en-US" sz="1400" b="1" dirty="0">
                <a:latin typeface="Avenir Book" charset="0"/>
                <a:ea typeface="Avenir Book" charset="0"/>
                <a:cs typeface="Avenir Book" charset="0"/>
              </a:endParaRPr>
            </a:p>
          </p:txBody>
        </p:sp>
      </p:grpSp>
    </p:spTree>
    <p:extLst>
      <p:ext uri="{BB962C8B-B14F-4D97-AF65-F5344CB8AC3E}">
        <p14:creationId xmlns:p14="http://schemas.microsoft.com/office/powerpoint/2010/main" val="782164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593"/>
            <a:ext cx="12192000" cy="1325563"/>
          </a:xfrm>
        </p:spPr>
        <p:txBody>
          <a:bodyPr>
            <a:normAutofit/>
          </a:bodyPr>
          <a:lstStyle/>
          <a:p>
            <a:pPr algn="ctr"/>
            <a:r>
              <a:rPr lang="en-US" sz="6500" b="1" dirty="0">
                <a:latin typeface="Avenir Book" charset="0"/>
                <a:ea typeface="Avenir Book" charset="0"/>
                <a:cs typeface="Avenir Book" charset="0"/>
              </a:rPr>
              <a:t>Our Contributions</a:t>
            </a:r>
          </a:p>
        </p:txBody>
      </p:sp>
      <p:sp>
        <p:nvSpPr>
          <p:cNvPr id="5" name="Title 1"/>
          <p:cNvSpPr txBox="1">
            <a:spLocks/>
          </p:cNvSpPr>
          <p:nvPr/>
        </p:nvSpPr>
        <p:spPr>
          <a:xfrm>
            <a:off x="0" y="1491156"/>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Avenir Book" charset="0"/>
                <a:ea typeface="Avenir Book" charset="0"/>
                <a:cs typeface="Avenir Book" charset="0"/>
              </a:rPr>
              <a:t>Problem Formulation</a:t>
            </a:r>
          </a:p>
        </p:txBody>
      </p:sp>
      <p:sp>
        <p:nvSpPr>
          <p:cNvPr id="8" name="TextBox 7"/>
          <p:cNvSpPr txBox="1"/>
          <p:nvPr/>
        </p:nvSpPr>
        <p:spPr>
          <a:xfrm>
            <a:off x="0" y="2533417"/>
            <a:ext cx="12192000" cy="954107"/>
          </a:xfrm>
          <a:prstGeom prst="rect">
            <a:avLst/>
          </a:prstGeom>
          <a:noFill/>
        </p:spPr>
        <p:txBody>
          <a:bodyPr wrap="square" rtlCol="0">
            <a:spAutoFit/>
          </a:bodyPr>
          <a:lstStyle/>
          <a:p>
            <a:pPr algn="ctr"/>
            <a:r>
              <a:rPr lang="en-US" sz="2800" i="1" dirty="0">
                <a:latin typeface="Avenir Book" charset="0"/>
                <a:ea typeface="Avenir Book" charset="0"/>
                <a:cs typeface="Avenir Book" charset="0"/>
              </a:rPr>
              <a:t>Model multi-attribute entity data as a multi-view graph</a:t>
            </a:r>
          </a:p>
          <a:p>
            <a:pPr algn="ctr"/>
            <a:endParaRPr lang="en-US" sz="2800" i="1" dirty="0">
              <a:latin typeface="Avenir Book" charset="0"/>
              <a:ea typeface="Avenir Book" charset="0"/>
              <a:cs typeface="Avenir Book" charset="0"/>
            </a:endParaRPr>
          </a:p>
        </p:txBody>
      </p:sp>
      <p:sp>
        <p:nvSpPr>
          <p:cNvPr id="6" name="Title 1">
            <a:extLst>
              <a:ext uri="{FF2B5EF4-FFF2-40B4-BE49-F238E27FC236}">
                <a16:creationId xmlns:a16="http://schemas.microsoft.com/office/drawing/2014/main" id="{C66A882E-FD32-904E-8000-CA38939C3566}"/>
              </a:ext>
            </a:extLst>
          </p:cNvPr>
          <p:cNvSpPr txBox="1">
            <a:spLocks/>
          </p:cNvSpPr>
          <p:nvPr/>
        </p:nvSpPr>
        <p:spPr>
          <a:xfrm>
            <a:off x="0" y="3100021"/>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Avenir Book" charset="0"/>
                <a:ea typeface="Avenir Book" charset="0"/>
                <a:cs typeface="Avenir Book" charset="0"/>
              </a:rPr>
              <a:t>Defining Suspiciousness</a:t>
            </a:r>
          </a:p>
        </p:txBody>
      </p:sp>
      <p:sp>
        <p:nvSpPr>
          <p:cNvPr id="7" name="TextBox 6">
            <a:extLst>
              <a:ext uri="{FF2B5EF4-FFF2-40B4-BE49-F238E27FC236}">
                <a16:creationId xmlns:a16="http://schemas.microsoft.com/office/drawing/2014/main" id="{713BB33D-A4ED-E943-AC0A-8C8285039361}"/>
              </a:ext>
            </a:extLst>
          </p:cNvPr>
          <p:cNvSpPr txBox="1"/>
          <p:nvPr/>
        </p:nvSpPr>
        <p:spPr>
          <a:xfrm>
            <a:off x="0" y="4142282"/>
            <a:ext cx="12192000" cy="1384995"/>
          </a:xfrm>
          <a:prstGeom prst="rect">
            <a:avLst/>
          </a:prstGeom>
          <a:noFill/>
        </p:spPr>
        <p:txBody>
          <a:bodyPr wrap="square" rtlCol="0">
            <a:spAutoFit/>
          </a:bodyPr>
          <a:lstStyle/>
          <a:p>
            <a:pPr algn="ctr"/>
            <a:r>
              <a:rPr lang="en-US" sz="2800" i="1" dirty="0">
                <a:latin typeface="Avenir Book" charset="0"/>
                <a:ea typeface="Avenir Book" charset="0"/>
                <a:cs typeface="Avenir Book" charset="0"/>
              </a:rPr>
              <a:t>5 intuitive axioms </a:t>
            </a:r>
          </a:p>
          <a:p>
            <a:pPr algn="ctr"/>
            <a:r>
              <a:rPr lang="en-US" sz="2800" dirty="0">
                <a:latin typeface="Avenir Book" charset="0"/>
                <a:ea typeface="Avenir Book" charset="0"/>
                <a:cs typeface="Avenir Book" charset="0"/>
              </a:rPr>
              <a:t>1 suspiciousness metric which satisfies all of them</a:t>
            </a:r>
          </a:p>
          <a:p>
            <a:pPr algn="ctr"/>
            <a:endParaRPr lang="en-US" sz="2800" i="1" dirty="0">
              <a:latin typeface="Avenir Book" charset="0"/>
              <a:ea typeface="Avenir Book" charset="0"/>
              <a:cs typeface="Avenir Book" charset="0"/>
            </a:endParaRPr>
          </a:p>
        </p:txBody>
      </p:sp>
      <p:sp>
        <p:nvSpPr>
          <p:cNvPr id="3" name="Rectangle 2">
            <a:extLst>
              <a:ext uri="{FF2B5EF4-FFF2-40B4-BE49-F238E27FC236}">
                <a16:creationId xmlns:a16="http://schemas.microsoft.com/office/drawing/2014/main" id="{24BCA5F0-4C71-144B-9055-7B199A8E0D44}"/>
              </a:ext>
            </a:extLst>
          </p:cNvPr>
          <p:cNvSpPr/>
          <p:nvPr/>
        </p:nvSpPr>
        <p:spPr>
          <a:xfrm>
            <a:off x="1384300" y="1600200"/>
            <a:ext cx="9398000" cy="18288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194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68AEC-FC15-D347-A4B0-FEDA85D42FD1}"/>
              </a:ext>
            </a:extLst>
          </p:cNvPr>
          <p:cNvSpPr>
            <a:spLocks noGrp="1"/>
          </p:cNvSpPr>
          <p:nvPr>
            <p:ph type="title"/>
          </p:nvPr>
        </p:nvSpPr>
        <p:spPr>
          <a:xfrm>
            <a:off x="838200" y="212725"/>
            <a:ext cx="10515600" cy="1325563"/>
          </a:xfrm>
        </p:spPr>
        <p:txBody>
          <a:bodyPr>
            <a:normAutofit/>
          </a:bodyPr>
          <a:lstStyle/>
          <a:p>
            <a:r>
              <a:rPr lang="en-US" sz="5400" b="1" dirty="0">
                <a:latin typeface="Avenir Book" panose="02000503020000020003" pitchFamily="2" charset="0"/>
              </a:rPr>
              <a:t>Sub-graph Properties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DA0C0D4-A798-924E-ACB2-C6CECF2B8CC4}"/>
                  </a:ext>
                </a:extLst>
              </p:cNvPr>
              <p:cNvSpPr>
                <a:spLocks noGrp="1"/>
              </p:cNvSpPr>
              <p:nvPr>
                <p:ph idx="1"/>
              </p:nvPr>
            </p:nvSpPr>
            <p:spPr/>
            <p:txBody>
              <a:bodyPr>
                <a:normAutofit fontScale="92500" lnSpcReduction="10000"/>
              </a:bodyPr>
              <a:lstStyle/>
              <a:p>
                <a:r>
                  <a:rPr lang="en-US" sz="4800" dirty="0">
                    <a:latin typeface="Avenir Book" panose="02000503020000020003" pitchFamily="2" charset="0"/>
                  </a:rPr>
                  <a:t> Mass = </a:t>
                </a:r>
                <a14:m>
                  <m:oMath xmlns:m="http://schemas.openxmlformats.org/officeDocument/2006/math">
                    <m:r>
                      <a:rPr lang="en-US" sz="5400" i="1" smtClean="0">
                        <a:latin typeface="Cambria Math" panose="02040503050406030204" pitchFamily="18" charset="0"/>
                        <a:ea typeface="Cambria Math" panose="02040503050406030204" pitchFamily="18" charset="0"/>
                      </a:rPr>
                      <m:t>∑</m:t>
                    </m:r>
                  </m:oMath>
                </a14:m>
                <a:r>
                  <a:rPr lang="en-US" sz="4800" dirty="0">
                    <a:latin typeface="Avenir Book" panose="02000503020000020003" pitchFamily="2" charset="0"/>
                  </a:rPr>
                  <a:t> Edge Weights</a:t>
                </a:r>
              </a:p>
              <a:p>
                <a:pPr marL="0" indent="0">
                  <a:buNone/>
                </a:pPr>
                <a:endParaRPr lang="en-US" sz="4800" dirty="0">
                  <a:latin typeface="Avenir Book" panose="02000503020000020003" pitchFamily="2" charset="0"/>
                </a:endParaRPr>
              </a:p>
              <a:p>
                <a:r>
                  <a:rPr lang="en-US" sz="4800" dirty="0">
                    <a:latin typeface="Avenir Book" panose="02000503020000020003" pitchFamily="2" charset="0"/>
                  </a:rPr>
                  <a:t> Volume = Max. Edges = </a:t>
                </a:r>
                <a14:m>
                  <m:oMath xmlns:m="http://schemas.openxmlformats.org/officeDocument/2006/math">
                    <m:f>
                      <m:fPr>
                        <m:ctrlPr>
                          <a:rPr lang="en-US" sz="4800" b="0" i="1" smtClean="0">
                            <a:latin typeface="Cambria Math" panose="02040503050406030204" pitchFamily="18" charset="0"/>
                            <a:ea typeface="Cambria Math" panose="02040503050406030204" pitchFamily="18" charset="0"/>
                          </a:rPr>
                        </m:ctrlPr>
                      </m:fPr>
                      <m:num>
                        <m:r>
                          <a:rPr lang="en-US" sz="4800" b="0" i="1" smtClean="0">
                            <a:latin typeface="Cambria Math" panose="02040503050406030204" pitchFamily="18" charset="0"/>
                            <a:ea typeface="Cambria Math" panose="02040503050406030204" pitchFamily="18" charset="0"/>
                          </a:rPr>
                          <m:t>𝑁</m:t>
                        </m:r>
                        <m:d>
                          <m:dPr>
                            <m:ctrlPr>
                              <a:rPr lang="en-US" sz="4800" b="0" i="1" smtClean="0">
                                <a:latin typeface="Cambria Math" panose="02040503050406030204" pitchFamily="18" charset="0"/>
                                <a:ea typeface="Cambria Math" panose="02040503050406030204" pitchFamily="18" charset="0"/>
                              </a:rPr>
                            </m:ctrlPr>
                          </m:dPr>
                          <m:e>
                            <m:r>
                              <a:rPr lang="en-US" sz="4800" b="0" i="1" smtClean="0">
                                <a:latin typeface="Cambria Math" panose="02040503050406030204" pitchFamily="18" charset="0"/>
                                <a:ea typeface="Cambria Math" panose="02040503050406030204" pitchFamily="18" charset="0"/>
                              </a:rPr>
                              <m:t>𝑁</m:t>
                            </m:r>
                            <m:r>
                              <a:rPr lang="en-US" sz="4800" b="0" i="1" smtClean="0">
                                <a:latin typeface="Cambria Math" panose="02040503050406030204" pitchFamily="18" charset="0"/>
                                <a:ea typeface="Cambria Math" panose="02040503050406030204" pitchFamily="18" charset="0"/>
                              </a:rPr>
                              <m:t>−1</m:t>
                            </m:r>
                          </m:e>
                        </m:d>
                      </m:num>
                      <m:den>
                        <m:r>
                          <a:rPr lang="en-US" sz="4800" b="0" i="1" smtClean="0">
                            <a:latin typeface="Cambria Math" panose="02040503050406030204" pitchFamily="18" charset="0"/>
                            <a:ea typeface="Cambria Math" panose="02040503050406030204" pitchFamily="18" charset="0"/>
                          </a:rPr>
                          <m:t>2</m:t>
                        </m:r>
                      </m:den>
                    </m:f>
                  </m:oMath>
                </a14:m>
                <a:endParaRPr lang="en-US" sz="4800" dirty="0">
                  <a:latin typeface="Avenir Book" panose="02000503020000020003" pitchFamily="2" charset="0"/>
                </a:endParaRPr>
              </a:p>
              <a:p>
                <a:endParaRPr lang="en-US" sz="4800" dirty="0">
                  <a:latin typeface="Avenir Book" panose="02000503020000020003" pitchFamily="2" charset="0"/>
                </a:endParaRPr>
              </a:p>
              <a:p>
                <a:r>
                  <a:rPr lang="en-US" sz="4800" dirty="0">
                    <a:latin typeface="Avenir Book" panose="02000503020000020003" pitchFamily="2" charset="0"/>
                  </a:rPr>
                  <a:t> Density = </a:t>
                </a:r>
                <a14:m>
                  <m:oMath xmlns:m="http://schemas.openxmlformats.org/officeDocument/2006/math">
                    <m:f>
                      <m:fPr>
                        <m:ctrlPr>
                          <a:rPr lang="en-US" sz="6000" b="0" i="1" smtClean="0">
                            <a:latin typeface="Cambria Math" panose="02040503050406030204" pitchFamily="18" charset="0"/>
                            <a:ea typeface="Cambria Math" panose="02040503050406030204" pitchFamily="18" charset="0"/>
                          </a:rPr>
                        </m:ctrlPr>
                      </m:fPr>
                      <m:num>
                        <m:r>
                          <a:rPr lang="en-US" sz="6000" b="0" i="1" smtClean="0">
                            <a:latin typeface="Cambria Math" panose="02040503050406030204" pitchFamily="18" charset="0"/>
                            <a:ea typeface="Cambria Math" panose="02040503050406030204" pitchFamily="18" charset="0"/>
                          </a:rPr>
                          <m:t>𝑀𝑎𝑠𝑠</m:t>
                        </m:r>
                      </m:num>
                      <m:den>
                        <m:r>
                          <a:rPr lang="en-US" sz="6000" b="0" i="1" smtClean="0">
                            <a:latin typeface="Cambria Math" panose="02040503050406030204" pitchFamily="18" charset="0"/>
                            <a:ea typeface="Cambria Math" panose="02040503050406030204" pitchFamily="18" charset="0"/>
                          </a:rPr>
                          <m:t>𝑉𝑜𝑙𝑢𝑚𝑒</m:t>
                        </m:r>
                      </m:den>
                    </m:f>
                  </m:oMath>
                </a14:m>
                <a:endParaRPr lang="en-US" sz="4800" dirty="0">
                  <a:latin typeface="Avenir Book" panose="02000503020000020003" pitchFamily="2" charset="0"/>
                </a:endParaRPr>
              </a:p>
            </p:txBody>
          </p:sp>
        </mc:Choice>
        <mc:Fallback xmlns="">
          <p:sp>
            <p:nvSpPr>
              <p:cNvPr id="3" name="Content Placeholder 2">
                <a:extLst>
                  <a:ext uri="{FF2B5EF4-FFF2-40B4-BE49-F238E27FC236}">
                    <a16:creationId xmlns:a16="http://schemas.microsoft.com/office/drawing/2014/main" id="{ADA0C0D4-A798-924E-ACB2-C6CECF2B8CC4}"/>
                  </a:ext>
                </a:extLst>
              </p:cNvPr>
              <p:cNvSpPr>
                <a:spLocks noGrp="1" noRot="1" noChangeAspect="1" noMove="1" noResize="1" noEditPoints="1" noAdjustHandles="1" noChangeArrowheads="1" noChangeShapeType="1" noTextEdit="1"/>
              </p:cNvSpPr>
              <p:nvPr>
                <p:ph idx="1"/>
              </p:nvPr>
            </p:nvSpPr>
            <p:spPr>
              <a:blipFill>
                <a:blip r:embed="rId3"/>
                <a:stretch>
                  <a:fillRect l="-2051" t="-4678"/>
                </a:stretch>
              </a:blipFill>
            </p:spPr>
            <p:txBody>
              <a:bodyPr/>
              <a:lstStyle/>
              <a:p>
                <a:r>
                  <a:rPr lang="en-US">
                    <a:noFill/>
                  </a:rPr>
                  <a:t> </a:t>
                </a:r>
              </a:p>
            </p:txBody>
          </p:sp>
        </mc:Fallback>
      </mc:AlternateContent>
    </p:spTree>
    <p:extLst>
      <p:ext uri="{BB962C8B-B14F-4D97-AF65-F5344CB8AC3E}">
        <p14:creationId xmlns:p14="http://schemas.microsoft.com/office/powerpoint/2010/main" val="1145559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68AEC-FC15-D347-A4B0-FEDA85D42FD1}"/>
              </a:ext>
            </a:extLst>
          </p:cNvPr>
          <p:cNvSpPr>
            <a:spLocks noGrp="1"/>
          </p:cNvSpPr>
          <p:nvPr>
            <p:ph type="title"/>
          </p:nvPr>
        </p:nvSpPr>
        <p:spPr>
          <a:xfrm>
            <a:off x="838200" y="212725"/>
            <a:ext cx="10515600" cy="1325563"/>
          </a:xfrm>
        </p:spPr>
        <p:txBody>
          <a:bodyPr>
            <a:normAutofit/>
          </a:bodyPr>
          <a:lstStyle/>
          <a:p>
            <a:r>
              <a:rPr lang="en-US" sz="5400" b="1" dirty="0">
                <a:latin typeface="Avenir Book" panose="02000503020000020003" pitchFamily="2" charset="0"/>
              </a:rPr>
              <a:t>Sub-graph Properties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DA0C0D4-A798-924E-ACB2-C6CECF2B8CC4}"/>
                  </a:ext>
                </a:extLst>
              </p:cNvPr>
              <p:cNvSpPr>
                <a:spLocks noGrp="1"/>
              </p:cNvSpPr>
              <p:nvPr>
                <p:ph idx="1"/>
              </p:nvPr>
            </p:nvSpPr>
            <p:spPr>
              <a:xfrm>
                <a:off x="5519992" y="2617881"/>
                <a:ext cx="10515600" cy="4351338"/>
              </a:xfrm>
            </p:spPr>
            <p:txBody>
              <a:bodyPr>
                <a:normAutofit/>
              </a:bodyPr>
              <a:lstStyle/>
              <a:p>
                <a:r>
                  <a:rPr lang="en-US" sz="4000" i="1" dirty="0">
                    <a:latin typeface="Avenir Book" panose="02000503020000020003" pitchFamily="2" charset="0"/>
                  </a:rPr>
                  <a:t>Mass</a:t>
                </a:r>
                <a:r>
                  <a:rPr lang="en-US" sz="4000" dirty="0">
                    <a:latin typeface="Avenir Book" panose="02000503020000020003" pitchFamily="2" charset="0"/>
                  </a:rPr>
                  <a:t> = 10</a:t>
                </a:r>
              </a:p>
              <a:p>
                <a:r>
                  <a:rPr lang="en-US" sz="4000" dirty="0">
                    <a:latin typeface="Avenir Book" panose="02000503020000020003" pitchFamily="2" charset="0"/>
                  </a:rPr>
                  <a:t> Volume = </a:t>
                </a:r>
                <a14:m>
                  <m:oMath xmlns:m="http://schemas.openxmlformats.org/officeDocument/2006/math">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5</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4</m:t>
                            </m:r>
                          </m:e>
                        </m:d>
                      </m:num>
                      <m:den>
                        <m:r>
                          <a:rPr lang="en-US" sz="4000" b="0" i="1" smtClean="0">
                            <a:latin typeface="Cambria Math" panose="02040503050406030204" pitchFamily="18" charset="0"/>
                            <a:ea typeface="Cambria Math" panose="02040503050406030204" pitchFamily="18" charset="0"/>
                          </a:rPr>
                          <m:t>2</m:t>
                        </m:r>
                      </m:den>
                    </m:f>
                  </m:oMath>
                </a14:m>
                <a:r>
                  <a:rPr lang="en-US" sz="4000" dirty="0">
                    <a:latin typeface="Avenir Book" panose="02000503020000020003" pitchFamily="2" charset="0"/>
                  </a:rPr>
                  <a:t> = 10 </a:t>
                </a:r>
              </a:p>
              <a:p>
                <a:r>
                  <a:rPr lang="en-US" sz="4000" dirty="0">
                    <a:latin typeface="Avenir Book" panose="02000503020000020003" pitchFamily="2" charset="0"/>
                  </a:rPr>
                  <a:t> Density = 1</a:t>
                </a:r>
              </a:p>
            </p:txBody>
          </p:sp>
        </mc:Choice>
        <mc:Fallback xmlns="">
          <p:sp>
            <p:nvSpPr>
              <p:cNvPr id="3" name="Content Placeholder 2">
                <a:extLst>
                  <a:ext uri="{FF2B5EF4-FFF2-40B4-BE49-F238E27FC236}">
                    <a16:creationId xmlns:a16="http://schemas.microsoft.com/office/drawing/2014/main" id="{ADA0C0D4-A798-924E-ACB2-C6CECF2B8CC4}"/>
                  </a:ext>
                </a:extLst>
              </p:cNvPr>
              <p:cNvSpPr>
                <a:spLocks noGrp="1" noRot="1" noChangeAspect="1" noMove="1" noResize="1" noEditPoints="1" noAdjustHandles="1" noChangeArrowheads="1" noChangeShapeType="1" noTextEdit="1"/>
              </p:cNvSpPr>
              <p:nvPr>
                <p:ph idx="1"/>
              </p:nvPr>
            </p:nvSpPr>
            <p:spPr>
              <a:xfrm>
                <a:off x="5519992" y="2617881"/>
                <a:ext cx="10515600" cy="4351338"/>
              </a:xfrm>
              <a:blipFill>
                <a:blip r:embed="rId3"/>
                <a:stretch>
                  <a:fillRect l="-1809" t="-3488"/>
                </a:stretch>
              </a:blipFill>
            </p:spPr>
            <p:txBody>
              <a:bodyPr/>
              <a:lstStyle/>
              <a:p>
                <a:r>
                  <a:rPr lang="en-US">
                    <a:noFill/>
                  </a:rPr>
                  <a:t> </a:t>
                </a:r>
              </a:p>
            </p:txBody>
          </p:sp>
        </mc:Fallback>
      </mc:AlternateContent>
      <p:sp>
        <p:nvSpPr>
          <p:cNvPr id="4" name="Google Shape;349;p29">
            <a:extLst>
              <a:ext uri="{FF2B5EF4-FFF2-40B4-BE49-F238E27FC236}">
                <a16:creationId xmlns:a16="http://schemas.microsoft.com/office/drawing/2014/main" id="{AB0EEA7C-124C-6A4A-9CA3-E55972908146}"/>
              </a:ext>
            </a:extLst>
          </p:cNvPr>
          <p:cNvSpPr/>
          <p:nvPr/>
        </p:nvSpPr>
        <p:spPr>
          <a:xfrm>
            <a:off x="1797320" y="3368688"/>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50;p29">
            <a:extLst>
              <a:ext uri="{FF2B5EF4-FFF2-40B4-BE49-F238E27FC236}">
                <a16:creationId xmlns:a16="http://schemas.microsoft.com/office/drawing/2014/main" id="{84311734-90EB-874D-B88C-B3269F559227}"/>
              </a:ext>
            </a:extLst>
          </p:cNvPr>
          <p:cNvSpPr/>
          <p:nvPr/>
        </p:nvSpPr>
        <p:spPr>
          <a:xfrm>
            <a:off x="2280289" y="4633500"/>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51;p29">
            <a:extLst>
              <a:ext uri="{FF2B5EF4-FFF2-40B4-BE49-F238E27FC236}">
                <a16:creationId xmlns:a16="http://schemas.microsoft.com/office/drawing/2014/main" id="{DF3CE112-AB57-7D4D-B953-4A09C3F8AE6D}"/>
              </a:ext>
            </a:extLst>
          </p:cNvPr>
          <p:cNvSpPr/>
          <p:nvPr/>
        </p:nvSpPr>
        <p:spPr>
          <a:xfrm>
            <a:off x="4044834" y="3394125"/>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2;p29">
            <a:extLst>
              <a:ext uri="{FF2B5EF4-FFF2-40B4-BE49-F238E27FC236}">
                <a16:creationId xmlns:a16="http://schemas.microsoft.com/office/drawing/2014/main" id="{519477CF-D794-2840-A207-31E0C4F23FC5}"/>
              </a:ext>
            </a:extLst>
          </p:cNvPr>
          <p:cNvSpPr/>
          <p:nvPr/>
        </p:nvSpPr>
        <p:spPr>
          <a:xfrm>
            <a:off x="2929311" y="2336800"/>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355;p29">
            <a:extLst>
              <a:ext uri="{FF2B5EF4-FFF2-40B4-BE49-F238E27FC236}">
                <a16:creationId xmlns:a16="http://schemas.microsoft.com/office/drawing/2014/main" id="{CCB6F880-9890-DD43-9A56-4EAD3C14DE67}"/>
              </a:ext>
            </a:extLst>
          </p:cNvPr>
          <p:cNvCxnSpPr>
            <a:cxnSpLocks/>
            <a:stCxn id="4" idx="4"/>
            <a:endCxn id="5" idx="1"/>
          </p:cNvCxnSpPr>
          <p:nvPr/>
        </p:nvCxnSpPr>
        <p:spPr>
          <a:xfrm>
            <a:off x="2080237" y="3930850"/>
            <a:ext cx="282916" cy="784977"/>
          </a:xfrm>
          <a:prstGeom prst="straightConnector1">
            <a:avLst/>
          </a:prstGeom>
          <a:noFill/>
          <a:ln w="76200" cap="flat" cmpd="sng">
            <a:solidFill>
              <a:srgbClr val="3D85C6"/>
            </a:solidFill>
            <a:prstDash val="solid"/>
            <a:round/>
            <a:headEnd type="none" w="med" len="med"/>
            <a:tailEnd type="none" w="med" len="med"/>
          </a:ln>
        </p:spPr>
      </p:cxnSp>
      <p:cxnSp>
        <p:nvCxnSpPr>
          <p:cNvPr id="9" name="Google Shape;356;p29">
            <a:extLst>
              <a:ext uri="{FF2B5EF4-FFF2-40B4-BE49-F238E27FC236}">
                <a16:creationId xmlns:a16="http://schemas.microsoft.com/office/drawing/2014/main" id="{87DA4F36-F5DB-1449-89DC-924F73444E48}"/>
              </a:ext>
            </a:extLst>
          </p:cNvPr>
          <p:cNvCxnSpPr>
            <a:stCxn id="4" idx="7"/>
            <a:endCxn id="7" idx="3"/>
          </p:cNvCxnSpPr>
          <p:nvPr/>
        </p:nvCxnSpPr>
        <p:spPr>
          <a:xfrm flipV="1">
            <a:off x="2280289" y="2816635"/>
            <a:ext cx="731886" cy="634380"/>
          </a:xfrm>
          <a:prstGeom prst="straightConnector1">
            <a:avLst/>
          </a:prstGeom>
          <a:noFill/>
          <a:ln w="76200" cap="flat" cmpd="sng">
            <a:solidFill>
              <a:srgbClr val="3D85C6"/>
            </a:solidFill>
            <a:prstDash val="solid"/>
            <a:round/>
            <a:headEnd type="none" w="med" len="med"/>
            <a:tailEnd type="none" w="med" len="med"/>
          </a:ln>
        </p:spPr>
      </p:cxnSp>
      <p:cxnSp>
        <p:nvCxnSpPr>
          <p:cNvPr id="10" name="Google Shape;357;p29">
            <a:extLst>
              <a:ext uri="{FF2B5EF4-FFF2-40B4-BE49-F238E27FC236}">
                <a16:creationId xmlns:a16="http://schemas.microsoft.com/office/drawing/2014/main" id="{58771365-AC98-9446-99D3-224A037E3AD3}"/>
              </a:ext>
            </a:extLst>
          </p:cNvPr>
          <p:cNvCxnSpPr>
            <a:cxnSpLocks/>
            <a:stCxn id="7" idx="5"/>
            <a:endCxn id="6" idx="1"/>
          </p:cNvCxnSpPr>
          <p:nvPr/>
        </p:nvCxnSpPr>
        <p:spPr>
          <a:xfrm>
            <a:off x="3412280" y="2816635"/>
            <a:ext cx="715418" cy="659817"/>
          </a:xfrm>
          <a:prstGeom prst="straightConnector1">
            <a:avLst/>
          </a:prstGeom>
          <a:noFill/>
          <a:ln w="76200" cap="flat" cmpd="sng">
            <a:solidFill>
              <a:srgbClr val="3D85C6"/>
            </a:solidFill>
            <a:prstDash val="solid"/>
            <a:round/>
            <a:headEnd type="none" w="med" len="med"/>
            <a:tailEnd type="none" w="med" len="med"/>
          </a:ln>
        </p:spPr>
      </p:cxnSp>
      <p:cxnSp>
        <p:nvCxnSpPr>
          <p:cNvPr id="11" name="Google Shape;358;p29">
            <a:extLst>
              <a:ext uri="{FF2B5EF4-FFF2-40B4-BE49-F238E27FC236}">
                <a16:creationId xmlns:a16="http://schemas.microsoft.com/office/drawing/2014/main" id="{53A1B9A1-B644-8B46-B4AA-F3DF20E805DF}"/>
              </a:ext>
            </a:extLst>
          </p:cNvPr>
          <p:cNvCxnSpPr>
            <a:cxnSpLocks/>
            <a:stCxn id="6" idx="4"/>
            <a:endCxn id="12" idx="0"/>
          </p:cNvCxnSpPr>
          <p:nvPr/>
        </p:nvCxnSpPr>
        <p:spPr>
          <a:xfrm flipH="1">
            <a:off x="4044834" y="3956287"/>
            <a:ext cx="282917" cy="677213"/>
          </a:xfrm>
          <a:prstGeom prst="straightConnector1">
            <a:avLst/>
          </a:prstGeom>
          <a:noFill/>
          <a:ln w="76200" cap="flat" cmpd="sng">
            <a:solidFill>
              <a:srgbClr val="3D85C6"/>
            </a:solidFill>
            <a:prstDash val="solid"/>
            <a:round/>
            <a:headEnd type="none" w="med" len="med"/>
            <a:tailEnd type="none" w="med" len="med"/>
          </a:ln>
        </p:spPr>
      </p:cxnSp>
      <p:sp>
        <p:nvSpPr>
          <p:cNvPr id="12" name="Google Shape;354;p29">
            <a:extLst>
              <a:ext uri="{FF2B5EF4-FFF2-40B4-BE49-F238E27FC236}">
                <a16:creationId xmlns:a16="http://schemas.microsoft.com/office/drawing/2014/main" id="{2B65A95D-0404-1242-B0E3-72B3FB3AB9EB}"/>
              </a:ext>
            </a:extLst>
          </p:cNvPr>
          <p:cNvSpPr/>
          <p:nvPr/>
        </p:nvSpPr>
        <p:spPr>
          <a:xfrm>
            <a:off x="3761917" y="4633500"/>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 name="Google Shape;358;p29">
            <a:extLst>
              <a:ext uri="{FF2B5EF4-FFF2-40B4-BE49-F238E27FC236}">
                <a16:creationId xmlns:a16="http://schemas.microsoft.com/office/drawing/2014/main" id="{F25DA7CF-A69D-D345-A696-0FE1F044A028}"/>
              </a:ext>
            </a:extLst>
          </p:cNvPr>
          <p:cNvCxnSpPr>
            <a:cxnSpLocks/>
            <a:stCxn id="12" idx="2"/>
            <a:endCxn id="5" idx="6"/>
          </p:cNvCxnSpPr>
          <p:nvPr/>
        </p:nvCxnSpPr>
        <p:spPr>
          <a:xfrm flipH="1">
            <a:off x="2846122" y="4914581"/>
            <a:ext cx="915795" cy="0"/>
          </a:xfrm>
          <a:prstGeom prst="straightConnector1">
            <a:avLst/>
          </a:prstGeom>
          <a:noFill/>
          <a:ln w="76200" cap="flat" cmpd="sng">
            <a:solidFill>
              <a:srgbClr val="3D85C6"/>
            </a:solidFill>
            <a:prstDash val="solid"/>
            <a:round/>
            <a:headEnd type="none" w="med" len="med"/>
            <a:tailEnd type="none" w="med" len="med"/>
          </a:ln>
        </p:spPr>
      </p:cxnSp>
      <p:grpSp>
        <p:nvGrpSpPr>
          <p:cNvPr id="57" name="Group 56">
            <a:extLst>
              <a:ext uri="{FF2B5EF4-FFF2-40B4-BE49-F238E27FC236}">
                <a16:creationId xmlns:a16="http://schemas.microsoft.com/office/drawing/2014/main" id="{C6B9A4EF-E013-BE44-B5D4-CF55F1A92E7C}"/>
              </a:ext>
            </a:extLst>
          </p:cNvPr>
          <p:cNvGrpSpPr/>
          <p:nvPr/>
        </p:nvGrpSpPr>
        <p:grpSpPr>
          <a:xfrm>
            <a:off x="2363153" y="2898962"/>
            <a:ext cx="1681681" cy="1816865"/>
            <a:chOff x="2363153" y="2898962"/>
            <a:chExt cx="1681681" cy="1816865"/>
          </a:xfrm>
        </p:grpSpPr>
        <p:cxnSp>
          <p:nvCxnSpPr>
            <p:cNvPr id="40" name="Google Shape;356;p29">
              <a:extLst>
                <a:ext uri="{FF2B5EF4-FFF2-40B4-BE49-F238E27FC236}">
                  <a16:creationId xmlns:a16="http://schemas.microsoft.com/office/drawing/2014/main" id="{A4C08065-F51F-904E-8153-DE1AD7D665E6}"/>
                </a:ext>
              </a:extLst>
            </p:cNvPr>
            <p:cNvCxnSpPr>
              <a:cxnSpLocks/>
              <a:stCxn id="12" idx="1"/>
              <a:endCxn id="7" idx="4"/>
            </p:cNvCxnSpPr>
            <p:nvPr/>
          </p:nvCxnSpPr>
          <p:spPr>
            <a:xfrm flipH="1" flipV="1">
              <a:off x="3212228" y="2898962"/>
              <a:ext cx="632553" cy="1816865"/>
            </a:xfrm>
            <a:prstGeom prst="straightConnector1">
              <a:avLst/>
            </a:prstGeom>
            <a:noFill/>
            <a:ln w="76200" cap="flat" cmpd="sng">
              <a:solidFill>
                <a:srgbClr val="3D85C6"/>
              </a:solidFill>
              <a:prstDash val="solid"/>
              <a:round/>
              <a:headEnd type="none" w="med" len="med"/>
              <a:tailEnd type="none" w="med" len="med"/>
            </a:ln>
          </p:spPr>
        </p:cxnSp>
        <p:cxnSp>
          <p:nvCxnSpPr>
            <p:cNvPr id="43" name="Google Shape;356;p29">
              <a:extLst>
                <a:ext uri="{FF2B5EF4-FFF2-40B4-BE49-F238E27FC236}">
                  <a16:creationId xmlns:a16="http://schemas.microsoft.com/office/drawing/2014/main" id="{84C09152-3C3F-4142-A8B0-D0E67C496052}"/>
                </a:ext>
              </a:extLst>
            </p:cNvPr>
            <p:cNvCxnSpPr>
              <a:cxnSpLocks/>
              <a:stCxn id="6" idx="2"/>
              <a:endCxn id="4" idx="6"/>
            </p:cNvCxnSpPr>
            <p:nvPr/>
          </p:nvCxnSpPr>
          <p:spPr>
            <a:xfrm flipH="1" flipV="1">
              <a:off x="2363153" y="3649769"/>
              <a:ext cx="1681681" cy="25437"/>
            </a:xfrm>
            <a:prstGeom prst="straightConnector1">
              <a:avLst/>
            </a:prstGeom>
            <a:noFill/>
            <a:ln w="76200" cap="flat" cmpd="sng">
              <a:solidFill>
                <a:srgbClr val="3D85C6"/>
              </a:solidFill>
              <a:prstDash val="solid"/>
              <a:round/>
              <a:headEnd type="none" w="med" len="med"/>
              <a:tailEnd type="none" w="med" len="med"/>
            </a:ln>
          </p:spPr>
        </p:cxnSp>
        <p:cxnSp>
          <p:nvCxnSpPr>
            <p:cNvPr id="46" name="Google Shape;356;p29">
              <a:extLst>
                <a:ext uri="{FF2B5EF4-FFF2-40B4-BE49-F238E27FC236}">
                  <a16:creationId xmlns:a16="http://schemas.microsoft.com/office/drawing/2014/main" id="{C28CE2B5-CE44-DA41-AAD3-113388060A85}"/>
                </a:ext>
              </a:extLst>
            </p:cNvPr>
            <p:cNvCxnSpPr>
              <a:cxnSpLocks/>
              <a:stCxn id="6" idx="2"/>
              <a:endCxn id="5" idx="7"/>
            </p:cNvCxnSpPr>
            <p:nvPr/>
          </p:nvCxnSpPr>
          <p:spPr>
            <a:xfrm flipH="1">
              <a:off x="2763258" y="3675206"/>
              <a:ext cx="1281576" cy="1040621"/>
            </a:xfrm>
            <a:prstGeom prst="straightConnector1">
              <a:avLst/>
            </a:prstGeom>
            <a:noFill/>
            <a:ln w="76200" cap="flat" cmpd="sng">
              <a:solidFill>
                <a:srgbClr val="3D85C6"/>
              </a:solidFill>
              <a:prstDash val="solid"/>
              <a:round/>
              <a:headEnd type="none" w="med" len="med"/>
              <a:tailEnd type="none" w="med" len="med"/>
            </a:ln>
          </p:spPr>
        </p:cxnSp>
        <p:cxnSp>
          <p:nvCxnSpPr>
            <p:cNvPr id="49" name="Google Shape;356;p29">
              <a:extLst>
                <a:ext uri="{FF2B5EF4-FFF2-40B4-BE49-F238E27FC236}">
                  <a16:creationId xmlns:a16="http://schemas.microsoft.com/office/drawing/2014/main" id="{9B09E32E-0906-094F-8E59-1FEF0BBF4126}"/>
                </a:ext>
              </a:extLst>
            </p:cNvPr>
            <p:cNvCxnSpPr>
              <a:cxnSpLocks/>
              <a:stCxn id="12" idx="1"/>
              <a:endCxn id="4" idx="6"/>
            </p:cNvCxnSpPr>
            <p:nvPr/>
          </p:nvCxnSpPr>
          <p:spPr>
            <a:xfrm flipH="1" flipV="1">
              <a:off x="2363153" y="3649769"/>
              <a:ext cx="1481628" cy="1066058"/>
            </a:xfrm>
            <a:prstGeom prst="straightConnector1">
              <a:avLst/>
            </a:prstGeom>
            <a:noFill/>
            <a:ln w="76200" cap="flat" cmpd="sng">
              <a:solidFill>
                <a:srgbClr val="3D85C6"/>
              </a:solidFill>
              <a:prstDash val="solid"/>
              <a:round/>
              <a:headEnd type="none" w="med" len="med"/>
              <a:tailEnd type="none" w="med" len="med"/>
            </a:ln>
          </p:spPr>
        </p:cxnSp>
        <p:cxnSp>
          <p:nvCxnSpPr>
            <p:cNvPr id="52" name="Google Shape;356;p29">
              <a:extLst>
                <a:ext uri="{FF2B5EF4-FFF2-40B4-BE49-F238E27FC236}">
                  <a16:creationId xmlns:a16="http://schemas.microsoft.com/office/drawing/2014/main" id="{5A000641-962E-7E4C-9ABA-D4A25F45F37A}"/>
                </a:ext>
              </a:extLst>
            </p:cNvPr>
            <p:cNvCxnSpPr>
              <a:cxnSpLocks/>
              <a:endCxn id="7" idx="4"/>
            </p:cNvCxnSpPr>
            <p:nvPr/>
          </p:nvCxnSpPr>
          <p:spPr>
            <a:xfrm flipV="1">
              <a:off x="2700362" y="2898962"/>
              <a:ext cx="511866" cy="1799798"/>
            </a:xfrm>
            <a:prstGeom prst="straightConnector1">
              <a:avLst/>
            </a:prstGeom>
            <a:noFill/>
            <a:ln w="76200" cap="flat" cmpd="sng">
              <a:solidFill>
                <a:srgbClr val="3D85C6"/>
              </a:solidFill>
              <a:prstDash val="solid"/>
              <a:round/>
              <a:headEnd type="none" w="med" len="med"/>
              <a:tailEnd type="none" w="med" len="med"/>
            </a:ln>
          </p:spPr>
        </p:cxnSp>
      </p:grpSp>
      <mc:AlternateContent xmlns:mc="http://schemas.openxmlformats.org/markup-compatibility/2006" xmlns:a14="http://schemas.microsoft.com/office/drawing/2010/main">
        <mc:Choice Requires="a14">
          <p:sp>
            <p:nvSpPr>
              <p:cNvPr id="60" name="Content Placeholder 2">
                <a:extLst>
                  <a:ext uri="{FF2B5EF4-FFF2-40B4-BE49-F238E27FC236}">
                    <a16:creationId xmlns:a16="http://schemas.microsoft.com/office/drawing/2014/main" id="{990705FD-AA3B-3B41-A18E-9C1C904D25F7}"/>
                  </a:ext>
                </a:extLst>
              </p:cNvPr>
              <p:cNvSpPr txBox="1">
                <a:spLocks/>
              </p:cNvSpPr>
              <p:nvPr/>
            </p:nvSpPr>
            <p:spPr>
              <a:xfrm>
                <a:off x="5519992" y="2617881"/>
                <a:ext cx="10515600" cy="435133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Avenir Book" panose="02000503020000020003" pitchFamily="2" charset="0"/>
                  </a:rPr>
                  <a:t> Mass = 5</a:t>
                </a:r>
              </a:p>
              <a:p>
                <a:r>
                  <a:rPr lang="en-US" sz="4000" dirty="0">
                    <a:latin typeface="Avenir Book" panose="02000503020000020003" pitchFamily="2" charset="0"/>
                  </a:rPr>
                  <a:t> Volume = </a:t>
                </a:r>
                <a14:m>
                  <m:oMath xmlns:m="http://schemas.openxmlformats.org/officeDocument/2006/math">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5</m:t>
                        </m:r>
                        <m:d>
                          <m:dPr>
                            <m:ctrlPr>
                              <a:rPr lang="en-US" sz="4000" i="1">
                                <a:latin typeface="Cambria Math" panose="02040503050406030204" pitchFamily="18" charset="0"/>
                                <a:ea typeface="Cambria Math" panose="02040503050406030204" pitchFamily="18" charset="0"/>
                              </a:rPr>
                            </m:ctrlPr>
                          </m:dPr>
                          <m:e>
                            <m:r>
                              <a:rPr lang="en-US" sz="4000" i="1">
                                <a:latin typeface="Cambria Math" panose="02040503050406030204" pitchFamily="18" charset="0"/>
                                <a:ea typeface="Cambria Math" panose="02040503050406030204" pitchFamily="18" charset="0"/>
                              </a:rPr>
                              <m:t>4</m:t>
                            </m:r>
                          </m:e>
                        </m:d>
                      </m:num>
                      <m:den>
                        <m:r>
                          <a:rPr lang="en-US" sz="4000" i="1">
                            <a:latin typeface="Cambria Math" panose="02040503050406030204" pitchFamily="18" charset="0"/>
                            <a:ea typeface="Cambria Math" panose="02040503050406030204" pitchFamily="18" charset="0"/>
                          </a:rPr>
                          <m:t>2</m:t>
                        </m:r>
                      </m:den>
                    </m:f>
                  </m:oMath>
                </a14:m>
                <a:r>
                  <a:rPr lang="en-US" sz="4000" dirty="0">
                    <a:latin typeface="Avenir Book" panose="02000503020000020003" pitchFamily="2" charset="0"/>
                  </a:rPr>
                  <a:t> = 10 </a:t>
                </a:r>
              </a:p>
              <a:p>
                <a:r>
                  <a:rPr lang="en-US" sz="4000" dirty="0">
                    <a:latin typeface="Avenir Book" panose="02000503020000020003" pitchFamily="2" charset="0"/>
                  </a:rPr>
                  <a:t> Density = 0.5</a:t>
                </a:r>
              </a:p>
            </p:txBody>
          </p:sp>
        </mc:Choice>
        <mc:Fallback xmlns="">
          <p:sp>
            <p:nvSpPr>
              <p:cNvPr id="60" name="Content Placeholder 2">
                <a:extLst>
                  <a:ext uri="{FF2B5EF4-FFF2-40B4-BE49-F238E27FC236}">
                    <a16:creationId xmlns:a16="http://schemas.microsoft.com/office/drawing/2014/main" id="{990705FD-AA3B-3B41-A18E-9C1C904D25F7}"/>
                  </a:ext>
                </a:extLst>
              </p:cNvPr>
              <p:cNvSpPr txBox="1">
                <a:spLocks noRot="1" noChangeAspect="1" noMove="1" noResize="1" noEditPoints="1" noAdjustHandles="1" noChangeArrowheads="1" noChangeShapeType="1" noTextEdit="1"/>
              </p:cNvSpPr>
              <p:nvPr/>
            </p:nvSpPr>
            <p:spPr>
              <a:xfrm>
                <a:off x="5519992" y="2617881"/>
                <a:ext cx="10515600" cy="4351338"/>
              </a:xfrm>
              <a:prstGeom prst="rect">
                <a:avLst/>
              </a:prstGeom>
              <a:blipFill>
                <a:blip r:embed="rId4"/>
                <a:stretch>
                  <a:fillRect l="-1809" t="-3488"/>
                </a:stretch>
              </a:blipFill>
            </p:spPr>
            <p:txBody>
              <a:bodyPr/>
              <a:lstStyle/>
              <a:p>
                <a:r>
                  <a:rPr lang="en-US">
                    <a:noFill/>
                  </a:rPr>
                  <a:t> </a:t>
                </a:r>
              </a:p>
            </p:txBody>
          </p:sp>
        </mc:Fallback>
      </mc:AlternateContent>
    </p:spTree>
    <p:extLst>
      <p:ext uri="{BB962C8B-B14F-4D97-AF65-F5344CB8AC3E}">
        <p14:creationId xmlns:p14="http://schemas.microsoft.com/office/powerpoint/2010/main" val="176192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68AEC-FC15-D347-A4B0-FEDA85D42FD1}"/>
              </a:ext>
            </a:extLst>
          </p:cNvPr>
          <p:cNvSpPr>
            <a:spLocks noGrp="1"/>
          </p:cNvSpPr>
          <p:nvPr>
            <p:ph type="title"/>
          </p:nvPr>
        </p:nvSpPr>
        <p:spPr>
          <a:xfrm>
            <a:off x="838200" y="212725"/>
            <a:ext cx="10515600" cy="1325563"/>
          </a:xfrm>
        </p:spPr>
        <p:txBody>
          <a:bodyPr>
            <a:normAutofit/>
          </a:bodyPr>
          <a:lstStyle/>
          <a:p>
            <a:r>
              <a:rPr lang="en-US" sz="5400" b="1" dirty="0">
                <a:latin typeface="Avenir Book" panose="02000503020000020003" pitchFamily="2" charset="0"/>
              </a:rPr>
              <a:t>Sub-graph Properties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DA0C0D4-A798-924E-ACB2-C6CECF2B8CC4}"/>
                  </a:ext>
                </a:extLst>
              </p:cNvPr>
              <p:cNvSpPr>
                <a:spLocks noGrp="1"/>
              </p:cNvSpPr>
              <p:nvPr>
                <p:ph idx="1"/>
              </p:nvPr>
            </p:nvSpPr>
            <p:spPr>
              <a:xfrm>
                <a:off x="5519992" y="2617881"/>
                <a:ext cx="10515600" cy="4351338"/>
              </a:xfrm>
            </p:spPr>
            <p:txBody>
              <a:bodyPr>
                <a:normAutofit/>
              </a:bodyPr>
              <a:lstStyle/>
              <a:p>
                <a:r>
                  <a:rPr lang="en-US" sz="4000" i="1" dirty="0">
                    <a:latin typeface="Avenir Book" panose="02000503020000020003" pitchFamily="2" charset="0"/>
                  </a:rPr>
                  <a:t> </a:t>
                </a:r>
                <a:r>
                  <a:rPr lang="en-US" sz="4000" dirty="0">
                    <a:latin typeface="Avenir Book" panose="02000503020000020003" pitchFamily="2" charset="0"/>
                  </a:rPr>
                  <a:t>Mass = 10</a:t>
                </a:r>
              </a:p>
              <a:p>
                <a:r>
                  <a:rPr lang="en-US" sz="4000" dirty="0">
                    <a:latin typeface="Avenir Book" panose="02000503020000020003" pitchFamily="2" charset="0"/>
                  </a:rPr>
                  <a:t> Volume = </a:t>
                </a:r>
                <a14:m>
                  <m:oMath xmlns:m="http://schemas.openxmlformats.org/officeDocument/2006/math">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5</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4</m:t>
                            </m:r>
                          </m:e>
                        </m:d>
                      </m:num>
                      <m:den>
                        <m:r>
                          <a:rPr lang="en-US" sz="4000" b="0" i="1" smtClean="0">
                            <a:latin typeface="Cambria Math" panose="02040503050406030204" pitchFamily="18" charset="0"/>
                            <a:ea typeface="Cambria Math" panose="02040503050406030204" pitchFamily="18" charset="0"/>
                          </a:rPr>
                          <m:t>2</m:t>
                        </m:r>
                      </m:den>
                    </m:f>
                  </m:oMath>
                </a14:m>
                <a:r>
                  <a:rPr lang="en-US" sz="4000" dirty="0">
                    <a:latin typeface="Avenir Book" panose="02000503020000020003" pitchFamily="2" charset="0"/>
                  </a:rPr>
                  <a:t> = 10 </a:t>
                </a:r>
              </a:p>
              <a:p>
                <a:r>
                  <a:rPr lang="en-US" sz="4000" dirty="0">
                    <a:latin typeface="Avenir Book" panose="02000503020000020003" pitchFamily="2" charset="0"/>
                  </a:rPr>
                  <a:t> Density = 1</a:t>
                </a:r>
              </a:p>
            </p:txBody>
          </p:sp>
        </mc:Choice>
        <mc:Fallback xmlns="">
          <p:sp>
            <p:nvSpPr>
              <p:cNvPr id="3" name="Content Placeholder 2">
                <a:extLst>
                  <a:ext uri="{FF2B5EF4-FFF2-40B4-BE49-F238E27FC236}">
                    <a16:creationId xmlns:a16="http://schemas.microsoft.com/office/drawing/2014/main" id="{ADA0C0D4-A798-924E-ACB2-C6CECF2B8CC4}"/>
                  </a:ext>
                </a:extLst>
              </p:cNvPr>
              <p:cNvSpPr>
                <a:spLocks noGrp="1" noRot="1" noChangeAspect="1" noMove="1" noResize="1" noEditPoints="1" noAdjustHandles="1" noChangeArrowheads="1" noChangeShapeType="1" noTextEdit="1"/>
              </p:cNvSpPr>
              <p:nvPr>
                <p:ph idx="1"/>
              </p:nvPr>
            </p:nvSpPr>
            <p:spPr>
              <a:xfrm>
                <a:off x="5519992" y="2617881"/>
                <a:ext cx="10515600" cy="4351338"/>
              </a:xfrm>
              <a:blipFill>
                <a:blip r:embed="rId3"/>
                <a:stretch>
                  <a:fillRect l="-1809" t="-3488"/>
                </a:stretch>
              </a:blipFill>
            </p:spPr>
            <p:txBody>
              <a:bodyPr/>
              <a:lstStyle/>
              <a:p>
                <a:r>
                  <a:rPr lang="en-US">
                    <a:noFill/>
                  </a:rPr>
                  <a:t> </a:t>
                </a:r>
              </a:p>
            </p:txBody>
          </p:sp>
        </mc:Fallback>
      </mc:AlternateContent>
      <p:sp>
        <p:nvSpPr>
          <p:cNvPr id="4" name="Google Shape;349;p29">
            <a:extLst>
              <a:ext uri="{FF2B5EF4-FFF2-40B4-BE49-F238E27FC236}">
                <a16:creationId xmlns:a16="http://schemas.microsoft.com/office/drawing/2014/main" id="{AB0EEA7C-124C-6A4A-9CA3-E55972908146}"/>
              </a:ext>
            </a:extLst>
          </p:cNvPr>
          <p:cNvSpPr/>
          <p:nvPr/>
        </p:nvSpPr>
        <p:spPr>
          <a:xfrm>
            <a:off x="1797320" y="3368688"/>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50;p29">
            <a:extLst>
              <a:ext uri="{FF2B5EF4-FFF2-40B4-BE49-F238E27FC236}">
                <a16:creationId xmlns:a16="http://schemas.microsoft.com/office/drawing/2014/main" id="{84311734-90EB-874D-B88C-B3269F559227}"/>
              </a:ext>
            </a:extLst>
          </p:cNvPr>
          <p:cNvSpPr/>
          <p:nvPr/>
        </p:nvSpPr>
        <p:spPr>
          <a:xfrm>
            <a:off x="2280289" y="4633500"/>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51;p29">
            <a:extLst>
              <a:ext uri="{FF2B5EF4-FFF2-40B4-BE49-F238E27FC236}">
                <a16:creationId xmlns:a16="http://schemas.microsoft.com/office/drawing/2014/main" id="{DF3CE112-AB57-7D4D-B953-4A09C3F8AE6D}"/>
              </a:ext>
            </a:extLst>
          </p:cNvPr>
          <p:cNvSpPr/>
          <p:nvPr/>
        </p:nvSpPr>
        <p:spPr>
          <a:xfrm>
            <a:off x="4044834" y="3394125"/>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2;p29">
            <a:extLst>
              <a:ext uri="{FF2B5EF4-FFF2-40B4-BE49-F238E27FC236}">
                <a16:creationId xmlns:a16="http://schemas.microsoft.com/office/drawing/2014/main" id="{519477CF-D794-2840-A207-31E0C4F23FC5}"/>
              </a:ext>
            </a:extLst>
          </p:cNvPr>
          <p:cNvSpPr/>
          <p:nvPr/>
        </p:nvSpPr>
        <p:spPr>
          <a:xfrm>
            <a:off x="2929311" y="2336800"/>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355;p29">
            <a:extLst>
              <a:ext uri="{FF2B5EF4-FFF2-40B4-BE49-F238E27FC236}">
                <a16:creationId xmlns:a16="http://schemas.microsoft.com/office/drawing/2014/main" id="{CCB6F880-9890-DD43-9A56-4EAD3C14DE67}"/>
              </a:ext>
            </a:extLst>
          </p:cNvPr>
          <p:cNvCxnSpPr>
            <a:cxnSpLocks/>
            <a:stCxn id="4" idx="4"/>
            <a:endCxn id="5" idx="1"/>
          </p:cNvCxnSpPr>
          <p:nvPr/>
        </p:nvCxnSpPr>
        <p:spPr>
          <a:xfrm>
            <a:off x="2080237" y="3930850"/>
            <a:ext cx="282916" cy="784977"/>
          </a:xfrm>
          <a:prstGeom prst="straightConnector1">
            <a:avLst/>
          </a:prstGeom>
          <a:noFill/>
          <a:ln w="76200" cap="flat" cmpd="sng">
            <a:solidFill>
              <a:srgbClr val="3D85C6"/>
            </a:solidFill>
            <a:prstDash val="solid"/>
            <a:round/>
            <a:headEnd type="none" w="med" len="med"/>
            <a:tailEnd type="none" w="med" len="med"/>
          </a:ln>
        </p:spPr>
      </p:cxnSp>
      <p:cxnSp>
        <p:nvCxnSpPr>
          <p:cNvPr id="9" name="Google Shape;356;p29">
            <a:extLst>
              <a:ext uri="{FF2B5EF4-FFF2-40B4-BE49-F238E27FC236}">
                <a16:creationId xmlns:a16="http://schemas.microsoft.com/office/drawing/2014/main" id="{87DA4F36-F5DB-1449-89DC-924F73444E48}"/>
              </a:ext>
            </a:extLst>
          </p:cNvPr>
          <p:cNvCxnSpPr>
            <a:stCxn id="4" idx="7"/>
            <a:endCxn id="7" idx="3"/>
          </p:cNvCxnSpPr>
          <p:nvPr/>
        </p:nvCxnSpPr>
        <p:spPr>
          <a:xfrm flipV="1">
            <a:off x="2280289" y="2816635"/>
            <a:ext cx="731886" cy="634380"/>
          </a:xfrm>
          <a:prstGeom prst="straightConnector1">
            <a:avLst/>
          </a:prstGeom>
          <a:noFill/>
          <a:ln w="76200" cap="flat" cmpd="sng">
            <a:solidFill>
              <a:srgbClr val="3D85C6"/>
            </a:solidFill>
            <a:prstDash val="solid"/>
            <a:round/>
            <a:headEnd type="none" w="med" len="med"/>
            <a:tailEnd type="none" w="med" len="med"/>
          </a:ln>
        </p:spPr>
      </p:cxnSp>
      <p:cxnSp>
        <p:nvCxnSpPr>
          <p:cNvPr id="10" name="Google Shape;357;p29">
            <a:extLst>
              <a:ext uri="{FF2B5EF4-FFF2-40B4-BE49-F238E27FC236}">
                <a16:creationId xmlns:a16="http://schemas.microsoft.com/office/drawing/2014/main" id="{58771365-AC98-9446-99D3-224A037E3AD3}"/>
              </a:ext>
            </a:extLst>
          </p:cNvPr>
          <p:cNvCxnSpPr>
            <a:cxnSpLocks/>
            <a:stCxn id="7" idx="5"/>
            <a:endCxn id="6" idx="1"/>
          </p:cNvCxnSpPr>
          <p:nvPr/>
        </p:nvCxnSpPr>
        <p:spPr>
          <a:xfrm>
            <a:off x="3412280" y="2816635"/>
            <a:ext cx="715418" cy="659817"/>
          </a:xfrm>
          <a:prstGeom prst="straightConnector1">
            <a:avLst/>
          </a:prstGeom>
          <a:noFill/>
          <a:ln w="76200" cap="flat" cmpd="sng">
            <a:solidFill>
              <a:srgbClr val="3D85C6"/>
            </a:solidFill>
            <a:prstDash val="solid"/>
            <a:round/>
            <a:headEnd type="none" w="med" len="med"/>
            <a:tailEnd type="none" w="med" len="med"/>
          </a:ln>
        </p:spPr>
      </p:cxnSp>
      <p:cxnSp>
        <p:nvCxnSpPr>
          <p:cNvPr id="11" name="Google Shape;358;p29">
            <a:extLst>
              <a:ext uri="{FF2B5EF4-FFF2-40B4-BE49-F238E27FC236}">
                <a16:creationId xmlns:a16="http://schemas.microsoft.com/office/drawing/2014/main" id="{53A1B9A1-B644-8B46-B4AA-F3DF20E805DF}"/>
              </a:ext>
            </a:extLst>
          </p:cNvPr>
          <p:cNvCxnSpPr>
            <a:cxnSpLocks/>
            <a:stCxn id="6" idx="4"/>
            <a:endCxn id="12" idx="0"/>
          </p:cNvCxnSpPr>
          <p:nvPr/>
        </p:nvCxnSpPr>
        <p:spPr>
          <a:xfrm flipH="1">
            <a:off x="4044834" y="3956287"/>
            <a:ext cx="282917" cy="677213"/>
          </a:xfrm>
          <a:prstGeom prst="straightConnector1">
            <a:avLst/>
          </a:prstGeom>
          <a:noFill/>
          <a:ln w="76200" cap="flat" cmpd="sng">
            <a:solidFill>
              <a:srgbClr val="3D85C6"/>
            </a:solidFill>
            <a:prstDash val="solid"/>
            <a:round/>
            <a:headEnd type="none" w="med" len="med"/>
            <a:tailEnd type="none" w="med" len="med"/>
          </a:ln>
        </p:spPr>
      </p:cxnSp>
      <p:sp>
        <p:nvSpPr>
          <p:cNvPr id="12" name="Google Shape;354;p29">
            <a:extLst>
              <a:ext uri="{FF2B5EF4-FFF2-40B4-BE49-F238E27FC236}">
                <a16:creationId xmlns:a16="http://schemas.microsoft.com/office/drawing/2014/main" id="{2B65A95D-0404-1242-B0E3-72B3FB3AB9EB}"/>
              </a:ext>
            </a:extLst>
          </p:cNvPr>
          <p:cNvSpPr/>
          <p:nvPr/>
        </p:nvSpPr>
        <p:spPr>
          <a:xfrm>
            <a:off x="3761917" y="4633500"/>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 name="Google Shape;358;p29">
            <a:extLst>
              <a:ext uri="{FF2B5EF4-FFF2-40B4-BE49-F238E27FC236}">
                <a16:creationId xmlns:a16="http://schemas.microsoft.com/office/drawing/2014/main" id="{F25DA7CF-A69D-D345-A696-0FE1F044A028}"/>
              </a:ext>
            </a:extLst>
          </p:cNvPr>
          <p:cNvCxnSpPr>
            <a:cxnSpLocks/>
            <a:stCxn id="12" idx="2"/>
            <a:endCxn id="5" idx="6"/>
          </p:cNvCxnSpPr>
          <p:nvPr/>
        </p:nvCxnSpPr>
        <p:spPr>
          <a:xfrm flipH="1">
            <a:off x="2846122" y="4914581"/>
            <a:ext cx="915795" cy="0"/>
          </a:xfrm>
          <a:prstGeom prst="straightConnector1">
            <a:avLst/>
          </a:prstGeom>
          <a:noFill/>
          <a:ln w="76200" cap="flat" cmpd="sng">
            <a:solidFill>
              <a:srgbClr val="3D85C6"/>
            </a:solidFill>
            <a:prstDash val="solid"/>
            <a:round/>
            <a:headEnd type="none" w="med" len="med"/>
            <a:tailEnd type="none" w="med" len="med"/>
          </a:ln>
        </p:spPr>
      </p:cxnSp>
      <p:grpSp>
        <p:nvGrpSpPr>
          <p:cNvPr id="57" name="Group 56">
            <a:extLst>
              <a:ext uri="{FF2B5EF4-FFF2-40B4-BE49-F238E27FC236}">
                <a16:creationId xmlns:a16="http://schemas.microsoft.com/office/drawing/2014/main" id="{C6B9A4EF-E013-BE44-B5D4-CF55F1A92E7C}"/>
              </a:ext>
            </a:extLst>
          </p:cNvPr>
          <p:cNvGrpSpPr/>
          <p:nvPr/>
        </p:nvGrpSpPr>
        <p:grpSpPr>
          <a:xfrm>
            <a:off x="2363153" y="2898962"/>
            <a:ext cx="1681681" cy="1816865"/>
            <a:chOff x="2363153" y="2898962"/>
            <a:chExt cx="1681681" cy="1816865"/>
          </a:xfrm>
        </p:grpSpPr>
        <p:cxnSp>
          <p:nvCxnSpPr>
            <p:cNvPr id="40" name="Google Shape;356;p29">
              <a:extLst>
                <a:ext uri="{FF2B5EF4-FFF2-40B4-BE49-F238E27FC236}">
                  <a16:creationId xmlns:a16="http://schemas.microsoft.com/office/drawing/2014/main" id="{A4C08065-F51F-904E-8153-DE1AD7D665E6}"/>
                </a:ext>
              </a:extLst>
            </p:cNvPr>
            <p:cNvCxnSpPr>
              <a:cxnSpLocks/>
              <a:stCxn id="12" idx="1"/>
              <a:endCxn id="7" idx="4"/>
            </p:cNvCxnSpPr>
            <p:nvPr/>
          </p:nvCxnSpPr>
          <p:spPr>
            <a:xfrm flipH="1" flipV="1">
              <a:off x="3212228" y="2898962"/>
              <a:ext cx="632553" cy="1816865"/>
            </a:xfrm>
            <a:prstGeom prst="straightConnector1">
              <a:avLst/>
            </a:prstGeom>
            <a:noFill/>
            <a:ln w="76200" cap="flat" cmpd="sng">
              <a:solidFill>
                <a:srgbClr val="3D85C6"/>
              </a:solidFill>
              <a:prstDash val="solid"/>
              <a:round/>
              <a:headEnd type="none" w="med" len="med"/>
              <a:tailEnd type="none" w="med" len="med"/>
            </a:ln>
          </p:spPr>
        </p:cxnSp>
        <p:cxnSp>
          <p:nvCxnSpPr>
            <p:cNvPr id="43" name="Google Shape;356;p29">
              <a:extLst>
                <a:ext uri="{FF2B5EF4-FFF2-40B4-BE49-F238E27FC236}">
                  <a16:creationId xmlns:a16="http://schemas.microsoft.com/office/drawing/2014/main" id="{84C09152-3C3F-4142-A8B0-D0E67C496052}"/>
                </a:ext>
              </a:extLst>
            </p:cNvPr>
            <p:cNvCxnSpPr>
              <a:cxnSpLocks/>
              <a:stCxn id="6" idx="2"/>
              <a:endCxn id="4" idx="6"/>
            </p:cNvCxnSpPr>
            <p:nvPr/>
          </p:nvCxnSpPr>
          <p:spPr>
            <a:xfrm flipH="1" flipV="1">
              <a:off x="2363153" y="3649769"/>
              <a:ext cx="1681681" cy="25437"/>
            </a:xfrm>
            <a:prstGeom prst="straightConnector1">
              <a:avLst/>
            </a:prstGeom>
            <a:noFill/>
            <a:ln w="76200" cap="flat" cmpd="sng">
              <a:solidFill>
                <a:srgbClr val="3D85C6"/>
              </a:solidFill>
              <a:prstDash val="solid"/>
              <a:round/>
              <a:headEnd type="none" w="med" len="med"/>
              <a:tailEnd type="none" w="med" len="med"/>
            </a:ln>
          </p:spPr>
        </p:cxnSp>
        <p:cxnSp>
          <p:nvCxnSpPr>
            <p:cNvPr id="46" name="Google Shape;356;p29">
              <a:extLst>
                <a:ext uri="{FF2B5EF4-FFF2-40B4-BE49-F238E27FC236}">
                  <a16:creationId xmlns:a16="http://schemas.microsoft.com/office/drawing/2014/main" id="{C28CE2B5-CE44-DA41-AAD3-113388060A85}"/>
                </a:ext>
              </a:extLst>
            </p:cNvPr>
            <p:cNvCxnSpPr>
              <a:cxnSpLocks/>
              <a:stCxn id="6" idx="2"/>
              <a:endCxn id="5" idx="7"/>
            </p:cNvCxnSpPr>
            <p:nvPr/>
          </p:nvCxnSpPr>
          <p:spPr>
            <a:xfrm flipH="1">
              <a:off x="2763258" y="3675206"/>
              <a:ext cx="1281576" cy="1040621"/>
            </a:xfrm>
            <a:prstGeom prst="straightConnector1">
              <a:avLst/>
            </a:prstGeom>
            <a:noFill/>
            <a:ln w="76200" cap="flat" cmpd="sng">
              <a:solidFill>
                <a:srgbClr val="3D85C6"/>
              </a:solidFill>
              <a:prstDash val="solid"/>
              <a:round/>
              <a:headEnd type="none" w="med" len="med"/>
              <a:tailEnd type="none" w="med" len="med"/>
            </a:ln>
          </p:spPr>
        </p:cxnSp>
        <p:cxnSp>
          <p:nvCxnSpPr>
            <p:cNvPr id="49" name="Google Shape;356;p29">
              <a:extLst>
                <a:ext uri="{FF2B5EF4-FFF2-40B4-BE49-F238E27FC236}">
                  <a16:creationId xmlns:a16="http://schemas.microsoft.com/office/drawing/2014/main" id="{9B09E32E-0906-094F-8E59-1FEF0BBF4126}"/>
                </a:ext>
              </a:extLst>
            </p:cNvPr>
            <p:cNvCxnSpPr>
              <a:cxnSpLocks/>
              <a:stCxn id="12" idx="1"/>
              <a:endCxn id="4" idx="6"/>
            </p:cNvCxnSpPr>
            <p:nvPr/>
          </p:nvCxnSpPr>
          <p:spPr>
            <a:xfrm flipH="1" flipV="1">
              <a:off x="2363153" y="3649769"/>
              <a:ext cx="1481628" cy="1066058"/>
            </a:xfrm>
            <a:prstGeom prst="straightConnector1">
              <a:avLst/>
            </a:prstGeom>
            <a:noFill/>
            <a:ln w="76200" cap="flat" cmpd="sng">
              <a:solidFill>
                <a:srgbClr val="3D85C6"/>
              </a:solidFill>
              <a:prstDash val="solid"/>
              <a:round/>
              <a:headEnd type="none" w="med" len="med"/>
              <a:tailEnd type="none" w="med" len="med"/>
            </a:ln>
          </p:spPr>
        </p:cxnSp>
        <p:cxnSp>
          <p:nvCxnSpPr>
            <p:cNvPr id="52" name="Google Shape;356;p29">
              <a:extLst>
                <a:ext uri="{FF2B5EF4-FFF2-40B4-BE49-F238E27FC236}">
                  <a16:creationId xmlns:a16="http://schemas.microsoft.com/office/drawing/2014/main" id="{5A000641-962E-7E4C-9ABA-D4A25F45F37A}"/>
                </a:ext>
              </a:extLst>
            </p:cNvPr>
            <p:cNvCxnSpPr>
              <a:cxnSpLocks/>
              <a:endCxn id="7" idx="4"/>
            </p:cNvCxnSpPr>
            <p:nvPr/>
          </p:nvCxnSpPr>
          <p:spPr>
            <a:xfrm flipV="1">
              <a:off x="2700362" y="2898962"/>
              <a:ext cx="511866" cy="1799798"/>
            </a:xfrm>
            <a:prstGeom prst="straightConnector1">
              <a:avLst/>
            </a:prstGeom>
            <a:noFill/>
            <a:ln w="76200" cap="flat" cmpd="sng">
              <a:solidFill>
                <a:srgbClr val="3D85C6"/>
              </a:solidFill>
              <a:prstDash val="solid"/>
              <a:round/>
              <a:headEnd type="none" w="med" len="med"/>
              <a:tailEnd type="none" w="med" len="med"/>
            </a:ln>
          </p:spPr>
        </p:cxnSp>
      </p:grpSp>
    </p:spTree>
    <p:extLst>
      <p:ext uri="{BB962C8B-B14F-4D97-AF65-F5344CB8AC3E}">
        <p14:creationId xmlns:p14="http://schemas.microsoft.com/office/powerpoint/2010/main" val="741899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68AEC-FC15-D347-A4B0-FEDA85D42FD1}"/>
              </a:ext>
            </a:extLst>
          </p:cNvPr>
          <p:cNvSpPr>
            <a:spLocks noGrp="1"/>
          </p:cNvSpPr>
          <p:nvPr>
            <p:ph type="title"/>
          </p:nvPr>
        </p:nvSpPr>
        <p:spPr>
          <a:xfrm>
            <a:off x="838200" y="212725"/>
            <a:ext cx="10515600" cy="1325563"/>
          </a:xfrm>
        </p:spPr>
        <p:txBody>
          <a:bodyPr>
            <a:normAutofit/>
          </a:bodyPr>
          <a:lstStyle/>
          <a:p>
            <a:r>
              <a:rPr lang="en-US" sz="5400" b="1" dirty="0">
                <a:latin typeface="Avenir Book" panose="02000503020000020003" pitchFamily="2" charset="0"/>
              </a:rPr>
              <a:t>Sub-graph Properties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DA0C0D4-A798-924E-ACB2-C6CECF2B8CC4}"/>
                  </a:ext>
                </a:extLst>
              </p:cNvPr>
              <p:cNvSpPr>
                <a:spLocks noGrp="1"/>
              </p:cNvSpPr>
              <p:nvPr>
                <p:ph idx="1"/>
              </p:nvPr>
            </p:nvSpPr>
            <p:spPr>
              <a:xfrm>
                <a:off x="5519992" y="2617881"/>
                <a:ext cx="10515600" cy="4351338"/>
              </a:xfrm>
            </p:spPr>
            <p:txBody>
              <a:bodyPr>
                <a:normAutofit/>
              </a:bodyPr>
              <a:lstStyle/>
              <a:p>
                <a:r>
                  <a:rPr lang="en-US" sz="4000" i="1" dirty="0">
                    <a:latin typeface="Avenir Book" panose="02000503020000020003" pitchFamily="2" charset="0"/>
                  </a:rPr>
                  <a:t> </a:t>
                </a:r>
                <a:r>
                  <a:rPr lang="en-US" sz="4000" dirty="0">
                    <a:latin typeface="Avenir Book" panose="02000503020000020003" pitchFamily="2" charset="0"/>
                  </a:rPr>
                  <a:t>Mass = 10</a:t>
                </a:r>
              </a:p>
              <a:p>
                <a:r>
                  <a:rPr lang="en-US" sz="4000" dirty="0">
                    <a:latin typeface="Avenir Book" panose="02000503020000020003" pitchFamily="2" charset="0"/>
                  </a:rPr>
                  <a:t> Volume = </a:t>
                </a:r>
                <a14:m>
                  <m:oMath xmlns:m="http://schemas.openxmlformats.org/officeDocument/2006/math">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9</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8</m:t>
                            </m:r>
                          </m:e>
                        </m:d>
                      </m:num>
                      <m:den>
                        <m:r>
                          <a:rPr lang="en-US" sz="4000" b="0" i="1" smtClean="0">
                            <a:latin typeface="Cambria Math" panose="02040503050406030204" pitchFamily="18" charset="0"/>
                            <a:ea typeface="Cambria Math" panose="02040503050406030204" pitchFamily="18" charset="0"/>
                          </a:rPr>
                          <m:t>2</m:t>
                        </m:r>
                      </m:den>
                    </m:f>
                  </m:oMath>
                </a14:m>
                <a:r>
                  <a:rPr lang="en-US" sz="4000" dirty="0">
                    <a:latin typeface="Avenir Book" panose="02000503020000020003" pitchFamily="2" charset="0"/>
                  </a:rPr>
                  <a:t> = 36 </a:t>
                </a:r>
              </a:p>
              <a:p>
                <a:r>
                  <a:rPr lang="en-US" sz="4000" dirty="0">
                    <a:latin typeface="Avenir Book" panose="02000503020000020003" pitchFamily="2" charset="0"/>
                  </a:rPr>
                  <a:t> Density = 0.27</a:t>
                </a:r>
              </a:p>
            </p:txBody>
          </p:sp>
        </mc:Choice>
        <mc:Fallback xmlns="">
          <p:sp>
            <p:nvSpPr>
              <p:cNvPr id="3" name="Content Placeholder 2">
                <a:extLst>
                  <a:ext uri="{FF2B5EF4-FFF2-40B4-BE49-F238E27FC236}">
                    <a16:creationId xmlns:a16="http://schemas.microsoft.com/office/drawing/2014/main" id="{ADA0C0D4-A798-924E-ACB2-C6CECF2B8CC4}"/>
                  </a:ext>
                </a:extLst>
              </p:cNvPr>
              <p:cNvSpPr>
                <a:spLocks noGrp="1" noRot="1" noChangeAspect="1" noMove="1" noResize="1" noEditPoints="1" noAdjustHandles="1" noChangeArrowheads="1" noChangeShapeType="1" noTextEdit="1"/>
              </p:cNvSpPr>
              <p:nvPr>
                <p:ph idx="1"/>
              </p:nvPr>
            </p:nvSpPr>
            <p:spPr>
              <a:xfrm>
                <a:off x="5519992" y="2617881"/>
                <a:ext cx="10515600" cy="4351338"/>
              </a:xfrm>
              <a:blipFill>
                <a:blip r:embed="rId3"/>
                <a:stretch>
                  <a:fillRect l="-1809" t="-3488"/>
                </a:stretch>
              </a:blipFill>
            </p:spPr>
            <p:txBody>
              <a:bodyPr/>
              <a:lstStyle/>
              <a:p>
                <a:r>
                  <a:rPr lang="en-US">
                    <a:noFill/>
                  </a:rPr>
                  <a:t> </a:t>
                </a:r>
              </a:p>
            </p:txBody>
          </p:sp>
        </mc:Fallback>
      </mc:AlternateContent>
      <p:sp>
        <p:nvSpPr>
          <p:cNvPr id="4" name="Google Shape;349;p29">
            <a:extLst>
              <a:ext uri="{FF2B5EF4-FFF2-40B4-BE49-F238E27FC236}">
                <a16:creationId xmlns:a16="http://schemas.microsoft.com/office/drawing/2014/main" id="{AB0EEA7C-124C-6A4A-9CA3-E55972908146}"/>
              </a:ext>
            </a:extLst>
          </p:cNvPr>
          <p:cNvSpPr/>
          <p:nvPr/>
        </p:nvSpPr>
        <p:spPr>
          <a:xfrm>
            <a:off x="878218" y="2336800"/>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50;p29">
            <a:extLst>
              <a:ext uri="{FF2B5EF4-FFF2-40B4-BE49-F238E27FC236}">
                <a16:creationId xmlns:a16="http://schemas.microsoft.com/office/drawing/2014/main" id="{84311734-90EB-874D-B88C-B3269F559227}"/>
              </a:ext>
            </a:extLst>
          </p:cNvPr>
          <p:cNvSpPr/>
          <p:nvPr/>
        </p:nvSpPr>
        <p:spPr>
          <a:xfrm>
            <a:off x="4394366" y="5095929"/>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51;p29">
            <a:extLst>
              <a:ext uri="{FF2B5EF4-FFF2-40B4-BE49-F238E27FC236}">
                <a16:creationId xmlns:a16="http://schemas.microsoft.com/office/drawing/2014/main" id="{DF3CE112-AB57-7D4D-B953-4A09C3F8AE6D}"/>
              </a:ext>
            </a:extLst>
          </p:cNvPr>
          <p:cNvSpPr/>
          <p:nvPr/>
        </p:nvSpPr>
        <p:spPr>
          <a:xfrm>
            <a:off x="4394366" y="2336800"/>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2;p29">
            <a:extLst>
              <a:ext uri="{FF2B5EF4-FFF2-40B4-BE49-F238E27FC236}">
                <a16:creationId xmlns:a16="http://schemas.microsoft.com/office/drawing/2014/main" id="{519477CF-D794-2840-A207-31E0C4F23FC5}"/>
              </a:ext>
            </a:extLst>
          </p:cNvPr>
          <p:cNvSpPr/>
          <p:nvPr/>
        </p:nvSpPr>
        <p:spPr>
          <a:xfrm>
            <a:off x="2636292" y="2336800"/>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4;p29">
            <a:extLst>
              <a:ext uri="{FF2B5EF4-FFF2-40B4-BE49-F238E27FC236}">
                <a16:creationId xmlns:a16="http://schemas.microsoft.com/office/drawing/2014/main" id="{2B65A95D-0404-1242-B0E3-72B3FB3AB9EB}"/>
              </a:ext>
            </a:extLst>
          </p:cNvPr>
          <p:cNvSpPr/>
          <p:nvPr/>
        </p:nvSpPr>
        <p:spPr>
          <a:xfrm>
            <a:off x="4396588" y="3697474"/>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0;p29">
            <a:extLst>
              <a:ext uri="{FF2B5EF4-FFF2-40B4-BE49-F238E27FC236}">
                <a16:creationId xmlns:a16="http://schemas.microsoft.com/office/drawing/2014/main" id="{49BE0B11-EC95-EE4D-8084-53E70CB4FC37}"/>
              </a:ext>
            </a:extLst>
          </p:cNvPr>
          <p:cNvSpPr/>
          <p:nvPr/>
        </p:nvSpPr>
        <p:spPr>
          <a:xfrm>
            <a:off x="2604271" y="3740828"/>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0;p29">
            <a:extLst>
              <a:ext uri="{FF2B5EF4-FFF2-40B4-BE49-F238E27FC236}">
                <a16:creationId xmlns:a16="http://schemas.microsoft.com/office/drawing/2014/main" id="{F4A4347D-BA12-3546-8E66-83E8270E7D66}"/>
              </a:ext>
            </a:extLst>
          </p:cNvPr>
          <p:cNvSpPr/>
          <p:nvPr/>
        </p:nvSpPr>
        <p:spPr>
          <a:xfrm>
            <a:off x="878218" y="3740828"/>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0;p29">
            <a:extLst>
              <a:ext uri="{FF2B5EF4-FFF2-40B4-BE49-F238E27FC236}">
                <a16:creationId xmlns:a16="http://schemas.microsoft.com/office/drawing/2014/main" id="{3B3EF6FA-1A11-E247-B3D1-9C2BD1766DE3}"/>
              </a:ext>
            </a:extLst>
          </p:cNvPr>
          <p:cNvSpPr/>
          <p:nvPr/>
        </p:nvSpPr>
        <p:spPr>
          <a:xfrm>
            <a:off x="846836" y="5176940"/>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0;p29">
            <a:extLst>
              <a:ext uri="{FF2B5EF4-FFF2-40B4-BE49-F238E27FC236}">
                <a16:creationId xmlns:a16="http://schemas.microsoft.com/office/drawing/2014/main" id="{35559F11-B1C4-F441-98AA-D952FAFC040A}"/>
              </a:ext>
            </a:extLst>
          </p:cNvPr>
          <p:cNvSpPr/>
          <p:nvPr/>
        </p:nvSpPr>
        <p:spPr>
          <a:xfrm>
            <a:off x="2680351" y="5204253"/>
            <a:ext cx="565833" cy="562162"/>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 name="Google Shape;356;p29">
            <a:extLst>
              <a:ext uri="{FF2B5EF4-FFF2-40B4-BE49-F238E27FC236}">
                <a16:creationId xmlns:a16="http://schemas.microsoft.com/office/drawing/2014/main" id="{650996F6-2389-2945-AD71-A71C20CEC2BE}"/>
              </a:ext>
            </a:extLst>
          </p:cNvPr>
          <p:cNvCxnSpPr>
            <a:cxnSpLocks/>
            <a:stCxn id="7" idx="6"/>
            <a:endCxn id="6" idx="2"/>
          </p:cNvCxnSpPr>
          <p:nvPr/>
        </p:nvCxnSpPr>
        <p:spPr>
          <a:xfrm>
            <a:off x="3202125" y="2617881"/>
            <a:ext cx="1192241" cy="0"/>
          </a:xfrm>
          <a:prstGeom prst="straightConnector1">
            <a:avLst/>
          </a:prstGeom>
          <a:noFill/>
          <a:ln w="76200" cap="flat" cmpd="sng">
            <a:solidFill>
              <a:srgbClr val="3D85C6"/>
            </a:solidFill>
            <a:prstDash val="solid"/>
            <a:round/>
            <a:headEnd type="none" w="med" len="med"/>
            <a:tailEnd type="none" w="med" len="med"/>
          </a:ln>
        </p:spPr>
      </p:cxnSp>
      <p:cxnSp>
        <p:nvCxnSpPr>
          <p:cNvPr id="32" name="Google Shape;356;p29">
            <a:extLst>
              <a:ext uri="{FF2B5EF4-FFF2-40B4-BE49-F238E27FC236}">
                <a16:creationId xmlns:a16="http://schemas.microsoft.com/office/drawing/2014/main" id="{BD01AFD1-04B4-E443-9472-B8602846EB05}"/>
              </a:ext>
            </a:extLst>
          </p:cNvPr>
          <p:cNvCxnSpPr>
            <a:cxnSpLocks/>
          </p:cNvCxnSpPr>
          <p:nvPr/>
        </p:nvCxnSpPr>
        <p:spPr>
          <a:xfrm>
            <a:off x="3170104" y="3978555"/>
            <a:ext cx="1192241" cy="0"/>
          </a:xfrm>
          <a:prstGeom prst="straightConnector1">
            <a:avLst/>
          </a:prstGeom>
          <a:noFill/>
          <a:ln w="76200" cap="flat" cmpd="sng">
            <a:solidFill>
              <a:srgbClr val="3D85C6"/>
            </a:solidFill>
            <a:prstDash val="solid"/>
            <a:round/>
            <a:headEnd type="none" w="med" len="med"/>
            <a:tailEnd type="none" w="med" len="med"/>
          </a:ln>
        </p:spPr>
      </p:cxnSp>
      <p:cxnSp>
        <p:nvCxnSpPr>
          <p:cNvPr id="33" name="Google Shape;356;p29">
            <a:extLst>
              <a:ext uri="{FF2B5EF4-FFF2-40B4-BE49-F238E27FC236}">
                <a16:creationId xmlns:a16="http://schemas.microsoft.com/office/drawing/2014/main" id="{542A3630-03F3-B447-A1C3-51D4ECD2A93B}"/>
              </a:ext>
            </a:extLst>
          </p:cNvPr>
          <p:cNvCxnSpPr>
            <a:cxnSpLocks/>
          </p:cNvCxnSpPr>
          <p:nvPr/>
        </p:nvCxnSpPr>
        <p:spPr>
          <a:xfrm>
            <a:off x="3246184" y="5401987"/>
            <a:ext cx="1192241" cy="0"/>
          </a:xfrm>
          <a:prstGeom prst="straightConnector1">
            <a:avLst/>
          </a:prstGeom>
          <a:noFill/>
          <a:ln w="76200" cap="flat" cmpd="sng">
            <a:solidFill>
              <a:srgbClr val="3D85C6"/>
            </a:solidFill>
            <a:prstDash val="solid"/>
            <a:round/>
            <a:headEnd type="none" w="med" len="med"/>
            <a:tailEnd type="none" w="med" len="med"/>
          </a:ln>
        </p:spPr>
      </p:cxnSp>
      <p:cxnSp>
        <p:nvCxnSpPr>
          <p:cNvPr id="34" name="Google Shape;356;p29">
            <a:extLst>
              <a:ext uri="{FF2B5EF4-FFF2-40B4-BE49-F238E27FC236}">
                <a16:creationId xmlns:a16="http://schemas.microsoft.com/office/drawing/2014/main" id="{78945490-48E5-BF41-96AA-96410801ADDA}"/>
              </a:ext>
            </a:extLst>
          </p:cNvPr>
          <p:cNvCxnSpPr>
            <a:cxnSpLocks/>
          </p:cNvCxnSpPr>
          <p:nvPr/>
        </p:nvCxnSpPr>
        <p:spPr>
          <a:xfrm>
            <a:off x="1444051" y="5458021"/>
            <a:ext cx="1192241" cy="0"/>
          </a:xfrm>
          <a:prstGeom prst="straightConnector1">
            <a:avLst/>
          </a:prstGeom>
          <a:noFill/>
          <a:ln w="76200" cap="flat" cmpd="sng">
            <a:solidFill>
              <a:srgbClr val="3D85C6"/>
            </a:solidFill>
            <a:prstDash val="solid"/>
            <a:round/>
            <a:headEnd type="none" w="med" len="med"/>
            <a:tailEnd type="none" w="med" len="med"/>
          </a:ln>
        </p:spPr>
      </p:cxnSp>
      <p:cxnSp>
        <p:nvCxnSpPr>
          <p:cNvPr id="35" name="Google Shape;356;p29">
            <a:extLst>
              <a:ext uri="{FF2B5EF4-FFF2-40B4-BE49-F238E27FC236}">
                <a16:creationId xmlns:a16="http://schemas.microsoft.com/office/drawing/2014/main" id="{B1883538-7C0E-5246-AE66-4C0CEB1B5C67}"/>
              </a:ext>
            </a:extLst>
          </p:cNvPr>
          <p:cNvCxnSpPr>
            <a:cxnSpLocks/>
          </p:cNvCxnSpPr>
          <p:nvPr/>
        </p:nvCxnSpPr>
        <p:spPr>
          <a:xfrm>
            <a:off x="1444050" y="2617881"/>
            <a:ext cx="1192241" cy="0"/>
          </a:xfrm>
          <a:prstGeom prst="straightConnector1">
            <a:avLst/>
          </a:prstGeom>
          <a:noFill/>
          <a:ln w="76200" cap="flat" cmpd="sng">
            <a:solidFill>
              <a:srgbClr val="3D85C6"/>
            </a:solidFill>
            <a:prstDash val="solid"/>
            <a:round/>
            <a:headEnd type="none" w="med" len="med"/>
            <a:tailEnd type="none" w="med" len="med"/>
          </a:ln>
        </p:spPr>
      </p:cxnSp>
      <p:cxnSp>
        <p:nvCxnSpPr>
          <p:cNvPr id="36" name="Google Shape;356;p29">
            <a:extLst>
              <a:ext uri="{FF2B5EF4-FFF2-40B4-BE49-F238E27FC236}">
                <a16:creationId xmlns:a16="http://schemas.microsoft.com/office/drawing/2014/main" id="{586EAC34-CE52-4C46-B6F0-8CEB891EC655}"/>
              </a:ext>
            </a:extLst>
          </p:cNvPr>
          <p:cNvCxnSpPr>
            <a:cxnSpLocks/>
          </p:cNvCxnSpPr>
          <p:nvPr/>
        </p:nvCxnSpPr>
        <p:spPr>
          <a:xfrm>
            <a:off x="1412030" y="3978555"/>
            <a:ext cx="1192241" cy="0"/>
          </a:xfrm>
          <a:prstGeom prst="straightConnector1">
            <a:avLst/>
          </a:prstGeom>
          <a:noFill/>
          <a:ln w="76200" cap="flat" cmpd="sng">
            <a:solidFill>
              <a:srgbClr val="3D85C6"/>
            </a:solidFill>
            <a:prstDash val="solid"/>
            <a:round/>
            <a:headEnd type="none" w="med" len="med"/>
            <a:tailEnd type="none" w="med" len="med"/>
          </a:ln>
        </p:spPr>
      </p:cxnSp>
      <p:cxnSp>
        <p:nvCxnSpPr>
          <p:cNvPr id="37" name="Google Shape;356;p29">
            <a:extLst>
              <a:ext uri="{FF2B5EF4-FFF2-40B4-BE49-F238E27FC236}">
                <a16:creationId xmlns:a16="http://schemas.microsoft.com/office/drawing/2014/main" id="{7D425DCD-AF22-CB4D-BE02-96D317498E87}"/>
              </a:ext>
            </a:extLst>
          </p:cNvPr>
          <p:cNvCxnSpPr>
            <a:cxnSpLocks/>
            <a:stCxn id="12" idx="4"/>
            <a:endCxn id="5" idx="0"/>
          </p:cNvCxnSpPr>
          <p:nvPr/>
        </p:nvCxnSpPr>
        <p:spPr>
          <a:xfrm flipH="1">
            <a:off x="4677283" y="4259636"/>
            <a:ext cx="2222" cy="836293"/>
          </a:xfrm>
          <a:prstGeom prst="straightConnector1">
            <a:avLst/>
          </a:prstGeom>
          <a:noFill/>
          <a:ln w="76200" cap="flat" cmpd="sng">
            <a:solidFill>
              <a:srgbClr val="3D85C6"/>
            </a:solidFill>
            <a:prstDash val="solid"/>
            <a:round/>
            <a:headEnd type="none" w="med" len="med"/>
            <a:tailEnd type="none" w="med" len="med"/>
          </a:ln>
        </p:spPr>
      </p:cxnSp>
      <p:cxnSp>
        <p:nvCxnSpPr>
          <p:cNvPr id="41" name="Google Shape;356;p29">
            <a:extLst>
              <a:ext uri="{FF2B5EF4-FFF2-40B4-BE49-F238E27FC236}">
                <a16:creationId xmlns:a16="http://schemas.microsoft.com/office/drawing/2014/main" id="{43ECE9EF-3C23-D443-AB2A-750060B734B1}"/>
              </a:ext>
            </a:extLst>
          </p:cNvPr>
          <p:cNvCxnSpPr>
            <a:cxnSpLocks/>
          </p:cNvCxnSpPr>
          <p:nvPr/>
        </p:nvCxnSpPr>
        <p:spPr>
          <a:xfrm flipH="1">
            <a:off x="4675060" y="2858142"/>
            <a:ext cx="2222" cy="836293"/>
          </a:xfrm>
          <a:prstGeom prst="straightConnector1">
            <a:avLst/>
          </a:prstGeom>
          <a:noFill/>
          <a:ln w="76200" cap="flat" cmpd="sng">
            <a:solidFill>
              <a:srgbClr val="3D85C6"/>
            </a:solidFill>
            <a:prstDash val="solid"/>
            <a:round/>
            <a:headEnd type="none" w="med" len="med"/>
            <a:tailEnd type="none" w="med" len="med"/>
          </a:ln>
        </p:spPr>
      </p:cxnSp>
      <p:cxnSp>
        <p:nvCxnSpPr>
          <p:cNvPr id="42" name="Google Shape;356;p29">
            <a:extLst>
              <a:ext uri="{FF2B5EF4-FFF2-40B4-BE49-F238E27FC236}">
                <a16:creationId xmlns:a16="http://schemas.microsoft.com/office/drawing/2014/main" id="{9B87FA27-227C-B340-984D-336432C758FE}"/>
              </a:ext>
            </a:extLst>
          </p:cNvPr>
          <p:cNvCxnSpPr>
            <a:cxnSpLocks/>
          </p:cNvCxnSpPr>
          <p:nvPr/>
        </p:nvCxnSpPr>
        <p:spPr>
          <a:xfrm flipH="1">
            <a:off x="1178846" y="2858141"/>
            <a:ext cx="2222" cy="836293"/>
          </a:xfrm>
          <a:prstGeom prst="straightConnector1">
            <a:avLst/>
          </a:prstGeom>
          <a:noFill/>
          <a:ln w="76200" cap="flat" cmpd="sng">
            <a:solidFill>
              <a:srgbClr val="3D85C6"/>
            </a:solidFill>
            <a:prstDash val="solid"/>
            <a:round/>
            <a:headEnd type="none" w="med" len="med"/>
            <a:tailEnd type="none" w="med" len="med"/>
          </a:ln>
        </p:spPr>
      </p:cxnSp>
      <p:cxnSp>
        <p:nvCxnSpPr>
          <p:cNvPr id="44" name="Google Shape;356;p29">
            <a:extLst>
              <a:ext uri="{FF2B5EF4-FFF2-40B4-BE49-F238E27FC236}">
                <a16:creationId xmlns:a16="http://schemas.microsoft.com/office/drawing/2014/main" id="{EE14C69B-7E09-C940-BCA6-EA42993E8BBA}"/>
              </a:ext>
            </a:extLst>
          </p:cNvPr>
          <p:cNvCxnSpPr>
            <a:cxnSpLocks/>
          </p:cNvCxnSpPr>
          <p:nvPr/>
        </p:nvCxnSpPr>
        <p:spPr>
          <a:xfrm flipH="1">
            <a:off x="1178846" y="4302990"/>
            <a:ext cx="2222" cy="836293"/>
          </a:xfrm>
          <a:prstGeom prst="straightConnector1">
            <a:avLst/>
          </a:prstGeom>
          <a:noFill/>
          <a:ln w="76200" cap="flat" cmpd="sng">
            <a:solidFill>
              <a:srgbClr val="3D85C6"/>
            </a:solidFill>
            <a:prstDash val="solid"/>
            <a:round/>
            <a:headEnd type="none" w="med" len="med"/>
            <a:tailEnd type="none" w="med" len="med"/>
          </a:ln>
        </p:spPr>
      </p:cxnSp>
    </p:spTree>
    <p:extLst>
      <p:ext uri="{BB962C8B-B14F-4D97-AF65-F5344CB8AC3E}">
        <p14:creationId xmlns:p14="http://schemas.microsoft.com/office/powerpoint/2010/main" val="1313966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04A5B-E1AC-EF4F-9F31-1D718A270CCC}"/>
              </a:ext>
            </a:extLst>
          </p:cNvPr>
          <p:cNvSpPr>
            <a:spLocks noGrp="1"/>
          </p:cNvSpPr>
          <p:nvPr>
            <p:ph type="title"/>
          </p:nvPr>
        </p:nvSpPr>
        <p:spPr>
          <a:xfrm>
            <a:off x="342900" y="102590"/>
            <a:ext cx="10515600" cy="1325563"/>
          </a:xfrm>
        </p:spPr>
        <p:txBody>
          <a:bodyPr>
            <a:normAutofit/>
          </a:bodyPr>
          <a:lstStyle/>
          <a:p>
            <a:r>
              <a:rPr lang="en-US" sz="5400" dirty="0">
                <a:latin typeface="Avenir Book" panose="02000503020000020003" pitchFamily="2" charset="0"/>
              </a:rPr>
              <a:t>Axioms</a:t>
            </a:r>
          </a:p>
        </p:txBody>
      </p:sp>
      <p:sp>
        <p:nvSpPr>
          <p:cNvPr id="4" name="Google Shape;267;p29">
            <a:extLst>
              <a:ext uri="{FF2B5EF4-FFF2-40B4-BE49-F238E27FC236}">
                <a16:creationId xmlns:a16="http://schemas.microsoft.com/office/drawing/2014/main" id="{5AE4E175-B51F-B24C-9538-A3CC70D59CF8}"/>
              </a:ext>
            </a:extLst>
          </p:cNvPr>
          <p:cNvSpPr txBox="1"/>
          <p:nvPr/>
        </p:nvSpPr>
        <p:spPr>
          <a:xfrm>
            <a:off x="963116" y="1428153"/>
            <a:ext cx="10733584" cy="3524100"/>
          </a:xfrm>
          <a:prstGeom prst="rect">
            <a:avLst/>
          </a:prstGeom>
          <a:noFill/>
          <a:ln>
            <a:noFill/>
          </a:ln>
        </p:spPr>
        <p:txBody>
          <a:bodyPr spcFirstLastPara="1" wrap="square" lIns="91425" tIns="91425" rIns="91425" bIns="91425" anchor="t" anchorCtr="0">
            <a:noAutofit/>
          </a:bodyPr>
          <a:lstStyle/>
          <a:p>
            <a:pPr marL="114300" marR="0" lvl="0" algn="l" rtl="0">
              <a:lnSpc>
                <a:spcPct val="100000"/>
              </a:lnSpc>
              <a:spcBef>
                <a:spcPts val="0"/>
              </a:spcBef>
              <a:spcAft>
                <a:spcPts val="0"/>
              </a:spcAft>
              <a:buClr>
                <a:schemeClr val="dk1"/>
              </a:buClr>
              <a:buSzPts val="1800"/>
            </a:pPr>
            <a:r>
              <a:rPr lang="en" sz="3200" dirty="0">
                <a:solidFill>
                  <a:schemeClr val="dk1"/>
                </a:solidFill>
                <a:latin typeface="Avenir"/>
                <a:ea typeface="Avenir"/>
                <a:cs typeface="Avenir"/>
                <a:sym typeface="Avenir"/>
              </a:rPr>
              <a:t>What should a good suspiciousness metric prioritize?</a:t>
            </a:r>
            <a:endParaRPr sz="3200" dirty="0">
              <a:solidFill>
                <a:schemeClr val="dk1"/>
              </a:solidFill>
              <a:latin typeface="Avenir"/>
              <a:ea typeface="Avenir"/>
              <a:cs typeface="Avenir"/>
              <a:sym typeface="Avenir"/>
            </a:endParaRPr>
          </a:p>
        </p:txBody>
      </p:sp>
      <p:grpSp>
        <p:nvGrpSpPr>
          <p:cNvPr id="7" name="Group 6">
            <a:extLst>
              <a:ext uri="{FF2B5EF4-FFF2-40B4-BE49-F238E27FC236}">
                <a16:creationId xmlns:a16="http://schemas.microsoft.com/office/drawing/2014/main" id="{07EC33B9-32D0-D747-A277-EA0D0B7B9725}"/>
              </a:ext>
            </a:extLst>
          </p:cNvPr>
          <p:cNvGrpSpPr/>
          <p:nvPr/>
        </p:nvGrpSpPr>
        <p:grpSpPr>
          <a:xfrm>
            <a:off x="1818550" y="2271875"/>
            <a:ext cx="9535250" cy="4205125"/>
            <a:chOff x="2199550" y="2551275"/>
            <a:chExt cx="6751023" cy="2931225"/>
          </a:xfrm>
        </p:grpSpPr>
        <p:pic>
          <p:nvPicPr>
            <p:cNvPr id="5" name="Google Shape;265;p29">
              <a:extLst>
                <a:ext uri="{FF2B5EF4-FFF2-40B4-BE49-F238E27FC236}">
                  <a16:creationId xmlns:a16="http://schemas.microsoft.com/office/drawing/2014/main" id="{59C6A8FF-A7E3-8649-9422-DC83460F9417}"/>
                </a:ext>
              </a:extLst>
            </p:cNvPr>
            <p:cNvPicPr preferRelativeResize="0"/>
            <p:nvPr/>
          </p:nvPicPr>
          <p:blipFill>
            <a:blip r:embed="rId2">
              <a:alphaModFix/>
            </a:blip>
            <a:stretch>
              <a:fillRect/>
            </a:stretch>
          </p:blipFill>
          <p:spPr>
            <a:xfrm>
              <a:off x="2199550" y="2551275"/>
              <a:ext cx="2933124" cy="2931225"/>
            </a:xfrm>
            <a:prstGeom prst="rect">
              <a:avLst/>
            </a:prstGeom>
            <a:noFill/>
            <a:ln>
              <a:noFill/>
            </a:ln>
          </p:spPr>
        </p:pic>
        <p:pic>
          <p:nvPicPr>
            <p:cNvPr id="6" name="Google Shape;266;p29">
              <a:extLst>
                <a:ext uri="{FF2B5EF4-FFF2-40B4-BE49-F238E27FC236}">
                  <a16:creationId xmlns:a16="http://schemas.microsoft.com/office/drawing/2014/main" id="{C1B4A899-33EE-0840-804D-76CF0A9FD898}"/>
                </a:ext>
              </a:extLst>
            </p:cNvPr>
            <p:cNvPicPr preferRelativeResize="0"/>
            <p:nvPr/>
          </p:nvPicPr>
          <p:blipFill>
            <a:blip r:embed="rId3">
              <a:alphaModFix/>
            </a:blip>
            <a:stretch>
              <a:fillRect/>
            </a:stretch>
          </p:blipFill>
          <p:spPr>
            <a:xfrm>
              <a:off x="5325170" y="2806181"/>
              <a:ext cx="3625403" cy="2538495"/>
            </a:xfrm>
            <a:prstGeom prst="rect">
              <a:avLst/>
            </a:prstGeom>
            <a:noFill/>
            <a:ln>
              <a:noFill/>
            </a:ln>
          </p:spPr>
        </p:pic>
      </p:grpSp>
    </p:spTree>
    <p:extLst>
      <p:ext uri="{BB962C8B-B14F-4D97-AF65-F5344CB8AC3E}">
        <p14:creationId xmlns:p14="http://schemas.microsoft.com/office/powerpoint/2010/main" val="520259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265;p29">
            <a:extLst>
              <a:ext uri="{FF2B5EF4-FFF2-40B4-BE49-F238E27FC236}">
                <a16:creationId xmlns:a16="http://schemas.microsoft.com/office/drawing/2014/main" id="{66B1DF1E-4182-274D-8CD8-4EA47205146C}"/>
              </a:ext>
            </a:extLst>
          </p:cNvPr>
          <p:cNvPicPr preferRelativeResize="0"/>
          <p:nvPr/>
        </p:nvPicPr>
        <p:blipFill rotWithShape="1">
          <a:blip r:embed="rId2">
            <a:alphaModFix/>
          </a:blip>
          <a:srcRect t="5195" b="66307"/>
          <a:stretch/>
        </p:blipFill>
        <p:spPr>
          <a:xfrm>
            <a:off x="1168400" y="1891217"/>
            <a:ext cx="10055950" cy="2857500"/>
          </a:xfrm>
          <a:prstGeom prst="rect">
            <a:avLst/>
          </a:prstGeom>
          <a:noFill/>
          <a:ln>
            <a:noFill/>
          </a:ln>
        </p:spPr>
      </p:pic>
      <p:sp>
        <p:nvSpPr>
          <p:cNvPr id="11" name="Title 1">
            <a:extLst>
              <a:ext uri="{FF2B5EF4-FFF2-40B4-BE49-F238E27FC236}">
                <a16:creationId xmlns:a16="http://schemas.microsoft.com/office/drawing/2014/main" id="{5FD1491F-1CE5-4045-880E-40158D5A9A2E}"/>
              </a:ext>
            </a:extLst>
          </p:cNvPr>
          <p:cNvSpPr txBox="1">
            <a:spLocks/>
          </p:cNvSpPr>
          <p:nvPr/>
        </p:nvSpPr>
        <p:spPr>
          <a:xfrm>
            <a:off x="0" y="4823298"/>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Avenir Book" panose="02000503020000020003" pitchFamily="2" charset="0"/>
              </a:rPr>
              <a:t>More similarities = more suspicious</a:t>
            </a:r>
          </a:p>
        </p:txBody>
      </p:sp>
      <p:sp>
        <p:nvSpPr>
          <p:cNvPr id="15" name="Title 1">
            <a:extLst>
              <a:ext uri="{FF2B5EF4-FFF2-40B4-BE49-F238E27FC236}">
                <a16:creationId xmlns:a16="http://schemas.microsoft.com/office/drawing/2014/main" id="{5A06B897-F950-DB4B-85BF-813BB3674D9C}"/>
              </a:ext>
            </a:extLst>
          </p:cNvPr>
          <p:cNvSpPr txBox="1">
            <a:spLocks/>
          </p:cNvSpPr>
          <p:nvPr/>
        </p:nvSpPr>
        <p:spPr>
          <a:xfrm>
            <a:off x="1168399" y="221455"/>
            <a:ext cx="111239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Avenir Book" panose="02000503020000020003" pitchFamily="2" charset="0"/>
              </a:rPr>
              <a:t>Axiom 1: </a:t>
            </a:r>
            <a:r>
              <a:rPr lang="en-US" sz="3600" dirty="0">
                <a:latin typeface="Avenir Book" panose="02000503020000020003" pitchFamily="2" charset="0"/>
              </a:rPr>
              <a:t>Mass (more mass, same volume)</a:t>
            </a:r>
          </a:p>
        </p:txBody>
      </p:sp>
    </p:spTree>
    <p:extLst>
      <p:ext uri="{BB962C8B-B14F-4D97-AF65-F5344CB8AC3E}">
        <p14:creationId xmlns:p14="http://schemas.microsoft.com/office/powerpoint/2010/main" val="4133907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FD1491F-1CE5-4045-880E-40158D5A9A2E}"/>
              </a:ext>
            </a:extLst>
          </p:cNvPr>
          <p:cNvSpPr txBox="1">
            <a:spLocks/>
          </p:cNvSpPr>
          <p:nvPr/>
        </p:nvSpPr>
        <p:spPr>
          <a:xfrm>
            <a:off x="0" y="4823298"/>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Avenir Book" panose="02000503020000020003" pitchFamily="2" charset="0"/>
              </a:rPr>
              <a:t>Larger fraud rings = higher priority</a:t>
            </a:r>
          </a:p>
        </p:txBody>
      </p:sp>
      <p:sp>
        <p:nvSpPr>
          <p:cNvPr id="15" name="Title 1">
            <a:extLst>
              <a:ext uri="{FF2B5EF4-FFF2-40B4-BE49-F238E27FC236}">
                <a16:creationId xmlns:a16="http://schemas.microsoft.com/office/drawing/2014/main" id="{5A06B897-F950-DB4B-85BF-813BB3674D9C}"/>
              </a:ext>
            </a:extLst>
          </p:cNvPr>
          <p:cNvSpPr txBox="1">
            <a:spLocks/>
          </p:cNvSpPr>
          <p:nvPr/>
        </p:nvSpPr>
        <p:spPr>
          <a:xfrm>
            <a:off x="1168399" y="279820"/>
            <a:ext cx="111239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Avenir Book" panose="02000503020000020003" pitchFamily="2" charset="0"/>
              </a:rPr>
              <a:t>Axiom 2: </a:t>
            </a:r>
            <a:r>
              <a:rPr lang="en-US" sz="3600" dirty="0">
                <a:latin typeface="Avenir Book" panose="02000503020000020003" pitchFamily="2" charset="0"/>
              </a:rPr>
              <a:t>Size</a:t>
            </a:r>
            <a:r>
              <a:rPr lang="en-US" sz="3600" b="1" dirty="0">
                <a:latin typeface="Avenir Book" panose="02000503020000020003" pitchFamily="2" charset="0"/>
              </a:rPr>
              <a:t> </a:t>
            </a:r>
            <a:r>
              <a:rPr lang="en-US" sz="3600" dirty="0">
                <a:latin typeface="Avenir Book" panose="02000503020000020003" pitchFamily="2" charset="0"/>
              </a:rPr>
              <a:t>(more volume, same density)</a:t>
            </a:r>
          </a:p>
        </p:txBody>
      </p:sp>
      <p:pic>
        <p:nvPicPr>
          <p:cNvPr id="6" name="Google Shape;265;p29">
            <a:extLst>
              <a:ext uri="{FF2B5EF4-FFF2-40B4-BE49-F238E27FC236}">
                <a16:creationId xmlns:a16="http://schemas.microsoft.com/office/drawing/2014/main" id="{FB7F8722-C709-7649-A7B9-09FF28F42E28}"/>
              </a:ext>
            </a:extLst>
          </p:cNvPr>
          <p:cNvPicPr preferRelativeResize="0"/>
          <p:nvPr/>
        </p:nvPicPr>
        <p:blipFill rotWithShape="1">
          <a:blip r:embed="rId3">
            <a:alphaModFix/>
          </a:blip>
          <a:srcRect t="38162" b="32047"/>
          <a:stretch/>
        </p:blipFill>
        <p:spPr>
          <a:xfrm>
            <a:off x="1168399" y="1848254"/>
            <a:ext cx="10055951" cy="3013953"/>
          </a:xfrm>
          <a:prstGeom prst="rect">
            <a:avLst/>
          </a:prstGeom>
          <a:noFill/>
          <a:ln>
            <a:noFill/>
          </a:ln>
        </p:spPr>
      </p:pic>
    </p:spTree>
    <p:extLst>
      <p:ext uri="{BB962C8B-B14F-4D97-AF65-F5344CB8AC3E}">
        <p14:creationId xmlns:p14="http://schemas.microsoft.com/office/powerpoint/2010/main" val="1990180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FD1491F-1CE5-4045-880E-40158D5A9A2E}"/>
              </a:ext>
            </a:extLst>
          </p:cNvPr>
          <p:cNvSpPr txBox="1">
            <a:spLocks/>
          </p:cNvSpPr>
          <p:nvPr/>
        </p:nvSpPr>
        <p:spPr>
          <a:xfrm>
            <a:off x="0" y="4978941"/>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Avenir Book" panose="02000503020000020003" pitchFamily="2" charset="0"/>
              </a:rPr>
              <a:t>Less background noise = more suspicious</a:t>
            </a:r>
          </a:p>
          <a:p>
            <a:pPr algn="ctr"/>
            <a:r>
              <a:rPr lang="en-US" sz="2800" dirty="0">
                <a:latin typeface="Avenir Book" panose="02000503020000020003" pitchFamily="2" charset="0"/>
              </a:rPr>
              <a:t>(e.g. 5 users with same </a:t>
            </a:r>
            <a:r>
              <a:rPr lang="en-US" sz="2800" dirty="0" err="1">
                <a:latin typeface="Avenir Book" panose="02000503020000020003" pitchFamily="2" charset="0"/>
              </a:rPr>
              <a:t>zipcode</a:t>
            </a:r>
            <a:r>
              <a:rPr lang="en-US" sz="2800" dirty="0">
                <a:latin typeface="Avenir Book" panose="02000503020000020003" pitchFamily="2" charset="0"/>
              </a:rPr>
              <a:t> &lt; 5 users with same IP address)</a:t>
            </a:r>
          </a:p>
        </p:txBody>
      </p:sp>
      <p:sp>
        <p:nvSpPr>
          <p:cNvPr id="15" name="Title 1">
            <a:extLst>
              <a:ext uri="{FF2B5EF4-FFF2-40B4-BE49-F238E27FC236}">
                <a16:creationId xmlns:a16="http://schemas.microsoft.com/office/drawing/2014/main" id="{5A06B897-F950-DB4B-85BF-813BB3674D9C}"/>
              </a:ext>
            </a:extLst>
          </p:cNvPr>
          <p:cNvSpPr txBox="1">
            <a:spLocks/>
          </p:cNvSpPr>
          <p:nvPr/>
        </p:nvSpPr>
        <p:spPr>
          <a:xfrm>
            <a:off x="330743" y="260365"/>
            <a:ext cx="117056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Avenir Book" panose="02000503020000020003" pitchFamily="2" charset="0"/>
              </a:rPr>
              <a:t>Axiom 3: </a:t>
            </a:r>
            <a:r>
              <a:rPr lang="en-US" sz="3600" dirty="0">
                <a:latin typeface="Avenir Book" panose="02000503020000020003" pitchFamily="2" charset="0"/>
              </a:rPr>
              <a:t>Contrast (sparser background, same subgraph)</a:t>
            </a:r>
          </a:p>
        </p:txBody>
      </p:sp>
      <p:pic>
        <p:nvPicPr>
          <p:cNvPr id="6" name="Google Shape;265;p29">
            <a:extLst>
              <a:ext uri="{FF2B5EF4-FFF2-40B4-BE49-F238E27FC236}">
                <a16:creationId xmlns:a16="http://schemas.microsoft.com/office/drawing/2014/main" id="{DECE52DF-964C-2A4C-B422-11DCAD8D66DE}"/>
              </a:ext>
            </a:extLst>
          </p:cNvPr>
          <p:cNvPicPr preferRelativeResize="0"/>
          <p:nvPr/>
        </p:nvPicPr>
        <p:blipFill rotWithShape="1">
          <a:blip r:embed="rId2">
            <a:alphaModFix/>
          </a:blip>
          <a:srcRect t="73367" b="1"/>
          <a:stretch/>
        </p:blipFill>
        <p:spPr>
          <a:xfrm>
            <a:off x="1064925" y="1891216"/>
            <a:ext cx="10159425" cy="2622417"/>
          </a:xfrm>
          <a:prstGeom prst="rect">
            <a:avLst/>
          </a:prstGeom>
          <a:noFill/>
          <a:ln>
            <a:noFill/>
          </a:ln>
        </p:spPr>
      </p:pic>
    </p:spTree>
    <p:extLst>
      <p:ext uri="{BB962C8B-B14F-4D97-AF65-F5344CB8AC3E}">
        <p14:creationId xmlns:p14="http://schemas.microsoft.com/office/powerpoint/2010/main" val="4040446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FD1491F-1CE5-4045-880E-40158D5A9A2E}"/>
              </a:ext>
            </a:extLst>
          </p:cNvPr>
          <p:cNvSpPr txBox="1">
            <a:spLocks/>
          </p:cNvSpPr>
          <p:nvPr/>
        </p:nvSpPr>
        <p:spPr>
          <a:xfrm>
            <a:off x="0" y="5076218"/>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Avenir Book" panose="02000503020000020003" pitchFamily="2" charset="0"/>
              </a:rPr>
              <a:t>(e.g. 10 shared IPs between 100 users  &lt; </a:t>
            </a:r>
          </a:p>
          <a:p>
            <a:pPr algn="ctr"/>
            <a:r>
              <a:rPr lang="en-US" sz="3600" dirty="0">
                <a:latin typeface="Avenir Book" panose="02000503020000020003" pitchFamily="2" charset="0"/>
              </a:rPr>
              <a:t>10 shared IPs between 10 users)</a:t>
            </a:r>
          </a:p>
        </p:txBody>
      </p:sp>
      <p:sp>
        <p:nvSpPr>
          <p:cNvPr id="15" name="Title 1">
            <a:extLst>
              <a:ext uri="{FF2B5EF4-FFF2-40B4-BE49-F238E27FC236}">
                <a16:creationId xmlns:a16="http://schemas.microsoft.com/office/drawing/2014/main" id="{5A06B897-F950-DB4B-85BF-813BB3674D9C}"/>
              </a:ext>
            </a:extLst>
          </p:cNvPr>
          <p:cNvSpPr txBox="1">
            <a:spLocks/>
          </p:cNvSpPr>
          <p:nvPr/>
        </p:nvSpPr>
        <p:spPr>
          <a:xfrm>
            <a:off x="330743" y="260365"/>
            <a:ext cx="117056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Avenir Book" panose="02000503020000020003" pitchFamily="2" charset="0"/>
              </a:rPr>
              <a:t>Axiom 4: </a:t>
            </a:r>
            <a:r>
              <a:rPr lang="en-US" sz="3600" dirty="0">
                <a:latin typeface="Avenir Book" panose="02000503020000020003" pitchFamily="2" charset="0"/>
              </a:rPr>
              <a:t>Concentration</a:t>
            </a:r>
            <a:r>
              <a:rPr lang="en-US" sz="3600" b="1" dirty="0">
                <a:latin typeface="Avenir Book" panose="02000503020000020003" pitchFamily="2" charset="0"/>
              </a:rPr>
              <a:t> </a:t>
            </a:r>
            <a:r>
              <a:rPr lang="en-US" sz="3600" dirty="0">
                <a:latin typeface="Avenir Book" panose="02000503020000020003" pitchFamily="2" charset="0"/>
              </a:rPr>
              <a:t>(More density, same mass)</a:t>
            </a:r>
          </a:p>
        </p:txBody>
      </p:sp>
      <p:pic>
        <p:nvPicPr>
          <p:cNvPr id="12" name="Google Shape;266;p29">
            <a:extLst>
              <a:ext uri="{FF2B5EF4-FFF2-40B4-BE49-F238E27FC236}">
                <a16:creationId xmlns:a16="http://schemas.microsoft.com/office/drawing/2014/main" id="{92D5ACAE-7350-D346-8F0A-B4D37932C7EA}"/>
              </a:ext>
            </a:extLst>
          </p:cNvPr>
          <p:cNvPicPr preferRelativeResize="0"/>
          <p:nvPr/>
        </p:nvPicPr>
        <p:blipFill rotWithShape="1">
          <a:blip r:embed="rId2">
            <a:alphaModFix/>
          </a:blip>
          <a:srcRect t="5470" r="26774" b="63761"/>
          <a:stretch/>
        </p:blipFill>
        <p:spPr>
          <a:xfrm>
            <a:off x="1026019" y="1817452"/>
            <a:ext cx="10101056" cy="2851826"/>
          </a:xfrm>
          <a:prstGeom prst="rect">
            <a:avLst/>
          </a:prstGeom>
          <a:noFill/>
          <a:ln>
            <a:noFill/>
          </a:ln>
        </p:spPr>
      </p:pic>
    </p:spTree>
    <p:extLst>
      <p:ext uri="{BB962C8B-B14F-4D97-AF65-F5344CB8AC3E}">
        <p14:creationId xmlns:p14="http://schemas.microsoft.com/office/powerpoint/2010/main" val="2821912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EFC39DE1-A100-754E-A177-135394CB0F20}"/>
              </a:ext>
            </a:extLst>
          </p:cNvPr>
          <p:cNvGrpSpPr/>
          <p:nvPr/>
        </p:nvGrpSpPr>
        <p:grpSpPr>
          <a:xfrm>
            <a:off x="3299631" y="985473"/>
            <a:ext cx="4799024" cy="4698527"/>
            <a:chOff x="4967276" y="533873"/>
            <a:chExt cx="5513727" cy="5129854"/>
          </a:xfrm>
        </p:grpSpPr>
        <p:pic>
          <p:nvPicPr>
            <p:cNvPr id="18" name="Picture 17">
              <a:extLst>
                <a:ext uri="{FF2B5EF4-FFF2-40B4-BE49-F238E27FC236}">
                  <a16:creationId xmlns:a16="http://schemas.microsoft.com/office/drawing/2014/main" id="{991A8B69-731E-1946-8C4A-F68A9766CB35}"/>
                </a:ext>
              </a:extLst>
            </p:cNvPr>
            <p:cNvPicPr>
              <a:picLocks noChangeAspect="1"/>
            </p:cNvPicPr>
            <p:nvPr/>
          </p:nvPicPr>
          <p:blipFill>
            <a:blip r:embed="rId3"/>
            <a:stretch>
              <a:fillRect/>
            </a:stretch>
          </p:blipFill>
          <p:spPr>
            <a:xfrm>
              <a:off x="4967276" y="1015527"/>
              <a:ext cx="5513727" cy="4648200"/>
            </a:xfrm>
            <a:prstGeom prst="rect">
              <a:avLst/>
            </a:prstGeom>
          </p:spPr>
        </p:pic>
        <p:pic>
          <p:nvPicPr>
            <p:cNvPr id="19" name="Picture 18">
              <a:extLst>
                <a:ext uri="{FF2B5EF4-FFF2-40B4-BE49-F238E27FC236}">
                  <a16:creationId xmlns:a16="http://schemas.microsoft.com/office/drawing/2014/main" id="{F838D68C-CF2D-4A4A-AEE9-D88691AECB7A}"/>
                </a:ext>
              </a:extLst>
            </p:cNvPr>
            <p:cNvPicPr>
              <a:picLocks noChangeAspect="1"/>
            </p:cNvPicPr>
            <p:nvPr/>
          </p:nvPicPr>
          <p:blipFill rotWithShape="1">
            <a:blip r:embed="rId4"/>
            <a:srcRect b="27066"/>
            <a:stretch/>
          </p:blipFill>
          <p:spPr>
            <a:xfrm>
              <a:off x="5492750" y="533873"/>
              <a:ext cx="3263900" cy="481654"/>
            </a:xfrm>
            <a:prstGeom prst="rect">
              <a:avLst/>
            </a:prstGeom>
          </p:spPr>
        </p:pic>
      </p:grpSp>
      <p:grpSp>
        <p:nvGrpSpPr>
          <p:cNvPr id="26" name="Group 25">
            <a:extLst>
              <a:ext uri="{FF2B5EF4-FFF2-40B4-BE49-F238E27FC236}">
                <a16:creationId xmlns:a16="http://schemas.microsoft.com/office/drawing/2014/main" id="{5FF47470-D3A9-F146-B38A-E9B1D55BF8A9}"/>
              </a:ext>
            </a:extLst>
          </p:cNvPr>
          <p:cNvGrpSpPr/>
          <p:nvPr/>
        </p:nvGrpSpPr>
        <p:grpSpPr>
          <a:xfrm>
            <a:off x="190501" y="2783899"/>
            <a:ext cx="4419600" cy="3794702"/>
            <a:chOff x="685800" y="1615498"/>
            <a:chExt cx="5651501" cy="4982303"/>
          </a:xfrm>
        </p:grpSpPr>
        <p:pic>
          <p:nvPicPr>
            <p:cNvPr id="27" name="Picture 26">
              <a:extLst>
                <a:ext uri="{FF2B5EF4-FFF2-40B4-BE49-F238E27FC236}">
                  <a16:creationId xmlns:a16="http://schemas.microsoft.com/office/drawing/2014/main" id="{C90B8BFB-E45A-C54F-8081-D885013B5611}"/>
                </a:ext>
              </a:extLst>
            </p:cNvPr>
            <p:cNvPicPr>
              <a:picLocks noChangeAspect="1"/>
            </p:cNvPicPr>
            <p:nvPr/>
          </p:nvPicPr>
          <p:blipFill>
            <a:blip r:embed="rId5"/>
            <a:stretch>
              <a:fillRect/>
            </a:stretch>
          </p:blipFill>
          <p:spPr>
            <a:xfrm>
              <a:off x="685801" y="1615498"/>
              <a:ext cx="5651500" cy="2040213"/>
            </a:xfrm>
            <a:prstGeom prst="rect">
              <a:avLst/>
            </a:prstGeom>
          </p:spPr>
        </p:pic>
        <p:pic>
          <p:nvPicPr>
            <p:cNvPr id="28" name="Picture 27">
              <a:extLst>
                <a:ext uri="{FF2B5EF4-FFF2-40B4-BE49-F238E27FC236}">
                  <a16:creationId xmlns:a16="http://schemas.microsoft.com/office/drawing/2014/main" id="{EB76E5D5-295F-1041-A656-5BE1E95C1DD9}"/>
                </a:ext>
              </a:extLst>
            </p:cNvPr>
            <p:cNvPicPr>
              <a:picLocks noChangeAspect="1"/>
            </p:cNvPicPr>
            <p:nvPr/>
          </p:nvPicPr>
          <p:blipFill>
            <a:blip r:embed="rId6"/>
            <a:stretch>
              <a:fillRect/>
            </a:stretch>
          </p:blipFill>
          <p:spPr>
            <a:xfrm>
              <a:off x="685800" y="3429000"/>
              <a:ext cx="5651500" cy="3168801"/>
            </a:xfrm>
            <a:prstGeom prst="rect">
              <a:avLst/>
            </a:prstGeom>
          </p:spPr>
        </p:pic>
      </p:grpSp>
      <p:pic>
        <p:nvPicPr>
          <p:cNvPr id="29" name="Picture 28">
            <a:extLst>
              <a:ext uri="{FF2B5EF4-FFF2-40B4-BE49-F238E27FC236}">
                <a16:creationId xmlns:a16="http://schemas.microsoft.com/office/drawing/2014/main" id="{D3EA93A1-665A-CB46-993E-3EE8E38222B1}"/>
              </a:ext>
            </a:extLst>
          </p:cNvPr>
          <p:cNvPicPr>
            <a:picLocks noChangeAspect="1"/>
          </p:cNvPicPr>
          <p:nvPr/>
        </p:nvPicPr>
        <p:blipFill>
          <a:blip r:embed="rId7"/>
          <a:stretch>
            <a:fillRect/>
          </a:stretch>
        </p:blipFill>
        <p:spPr>
          <a:xfrm>
            <a:off x="479343" y="543096"/>
            <a:ext cx="6148577" cy="2885903"/>
          </a:xfrm>
          <a:prstGeom prst="rect">
            <a:avLst/>
          </a:prstGeom>
        </p:spPr>
      </p:pic>
      <p:pic>
        <p:nvPicPr>
          <p:cNvPr id="30" name="Picture 29">
            <a:extLst>
              <a:ext uri="{FF2B5EF4-FFF2-40B4-BE49-F238E27FC236}">
                <a16:creationId xmlns:a16="http://schemas.microsoft.com/office/drawing/2014/main" id="{B767E286-0F26-D543-8114-43BEF95A3790}"/>
              </a:ext>
            </a:extLst>
          </p:cNvPr>
          <p:cNvPicPr>
            <a:picLocks noChangeAspect="1"/>
          </p:cNvPicPr>
          <p:nvPr/>
        </p:nvPicPr>
        <p:blipFill>
          <a:blip r:embed="rId8"/>
          <a:stretch>
            <a:fillRect/>
          </a:stretch>
        </p:blipFill>
        <p:spPr>
          <a:xfrm>
            <a:off x="1765115" y="2287986"/>
            <a:ext cx="9879519" cy="2373056"/>
          </a:xfrm>
          <a:prstGeom prst="rect">
            <a:avLst/>
          </a:prstGeom>
        </p:spPr>
      </p:pic>
      <p:pic>
        <p:nvPicPr>
          <p:cNvPr id="31" name="Picture 30">
            <a:extLst>
              <a:ext uri="{FF2B5EF4-FFF2-40B4-BE49-F238E27FC236}">
                <a16:creationId xmlns:a16="http://schemas.microsoft.com/office/drawing/2014/main" id="{DBFAD1CC-28EA-1D42-B9AA-CC3021AEAF1C}"/>
              </a:ext>
            </a:extLst>
          </p:cNvPr>
          <p:cNvPicPr>
            <a:picLocks noChangeAspect="1"/>
          </p:cNvPicPr>
          <p:nvPr/>
        </p:nvPicPr>
        <p:blipFill>
          <a:blip r:embed="rId9"/>
          <a:stretch>
            <a:fillRect/>
          </a:stretch>
        </p:blipFill>
        <p:spPr>
          <a:xfrm>
            <a:off x="6514858" y="541185"/>
            <a:ext cx="5129776" cy="3796614"/>
          </a:xfrm>
          <a:prstGeom prst="rect">
            <a:avLst/>
          </a:prstGeom>
        </p:spPr>
      </p:pic>
      <p:pic>
        <p:nvPicPr>
          <p:cNvPr id="25" name="Picture 24">
            <a:extLst>
              <a:ext uri="{FF2B5EF4-FFF2-40B4-BE49-F238E27FC236}">
                <a16:creationId xmlns:a16="http://schemas.microsoft.com/office/drawing/2014/main" id="{96B8D426-777A-994D-94D8-E0E7818B617D}"/>
              </a:ext>
            </a:extLst>
          </p:cNvPr>
          <p:cNvPicPr>
            <a:picLocks noChangeAspect="1"/>
          </p:cNvPicPr>
          <p:nvPr/>
        </p:nvPicPr>
        <p:blipFill>
          <a:blip r:embed="rId10"/>
          <a:stretch>
            <a:fillRect/>
          </a:stretch>
        </p:blipFill>
        <p:spPr>
          <a:xfrm>
            <a:off x="6514857" y="2758738"/>
            <a:ext cx="4419599" cy="3843521"/>
          </a:xfrm>
          <a:prstGeom prst="rect">
            <a:avLst/>
          </a:prstGeom>
        </p:spPr>
      </p:pic>
      <p:grpSp>
        <p:nvGrpSpPr>
          <p:cNvPr id="32" name="Group 31">
            <a:extLst>
              <a:ext uri="{FF2B5EF4-FFF2-40B4-BE49-F238E27FC236}">
                <a16:creationId xmlns:a16="http://schemas.microsoft.com/office/drawing/2014/main" id="{23AF9B01-20A7-7A4F-B337-9C35F97EAD80}"/>
              </a:ext>
            </a:extLst>
          </p:cNvPr>
          <p:cNvGrpSpPr/>
          <p:nvPr/>
        </p:nvGrpSpPr>
        <p:grpSpPr>
          <a:xfrm>
            <a:off x="171450" y="114300"/>
            <a:ext cx="11872913" cy="6638224"/>
            <a:chOff x="171450" y="114300"/>
            <a:chExt cx="11872913" cy="6638224"/>
          </a:xfrm>
        </p:grpSpPr>
        <p:sp>
          <p:nvSpPr>
            <p:cNvPr id="33" name="Rectangle 32">
              <a:extLst>
                <a:ext uri="{FF2B5EF4-FFF2-40B4-BE49-F238E27FC236}">
                  <a16:creationId xmlns:a16="http://schemas.microsoft.com/office/drawing/2014/main" id="{94024001-F088-CA48-BB0E-F7AC440A9083}"/>
                </a:ext>
              </a:extLst>
            </p:cNvPr>
            <p:cNvSpPr/>
            <p:nvPr/>
          </p:nvSpPr>
          <p:spPr>
            <a:xfrm>
              <a:off x="171450" y="114300"/>
              <a:ext cx="11872913" cy="663822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E2B7CB6-F840-734A-8274-B04449F847AF}"/>
                </a:ext>
              </a:extLst>
            </p:cNvPr>
            <p:cNvSpPr/>
            <p:nvPr/>
          </p:nvSpPr>
          <p:spPr>
            <a:xfrm>
              <a:off x="1365386" y="3089793"/>
              <a:ext cx="9792300" cy="769441"/>
            </a:xfrm>
            <a:prstGeom prst="rect">
              <a:avLst/>
            </a:prstGeom>
          </p:spPr>
          <p:txBody>
            <a:bodyPr wrap="square">
              <a:spAutoFit/>
            </a:bodyPr>
            <a:lstStyle/>
            <a:p>
              <a:pPr marL="114300" lvl="0" algn="ctr">
                <a:buClr>
                  <a:schemeClr val="dk1"/>
                </a:buClr>
                <a:buSzPts val="1800"/>
              </a:pPr>
              <a:r>
                <a:rPr lang="en-US" sz="4400" dirty="0">
                  <a:solidFill>
                    <a:schemeClr val="dk1"/>
                  </a:solidFill>
                  <a:latin typeface="Avenir"/>
                  <a:ea typeface="Avenir"/>
                  <a:cs typeface="Avenir"/>
                  <a:sym typeface="Avenir"/>
                </a:rPr>
                <a:t>online fraud is </a:t>
              </a:r>
              <a:r>
                <a:rPr lang="en-US" sz="4400" b="1" dirty="0">
                  <a:solidFill>
                    <a:schemeClr val="dk1"/>
                  </a:solidFill>
                  <a:latin typeface="Avenir"/>
                  <a:ea typeface="Avenir"/>
                  <a:cs typeface="Avenir"/>
                  <a:sym typeface="Avenir"/>
                </a:rPr>
                <a:t>everywhere</a:t>
              </a:r>
              <a:endParaRPr lang="en-US" sz="4400" dirty="0">
                <a:solidFill>
                  <a:schemeClr val="dk1"/>
                </a:solidFill>
                <a:latin typeface="Avenir"/>
                <a:ea typeface="Avenir"/>
                <a:cs typeface="Avenir"/>
                <a:sym typeface="Avenir"/>
              </a:endParaRPr>
            </a:p>
          </p:txBody>
        </p:sp>
      </p:grpSp>
    </p:spTree>
    <p:extLst>
      <p:ext uri="{BB962C8B-B14F-4D97-AF65-F5344CB8AC3E}">
        <p14:creationId xmlns:p14="http://schemas.microsoft.com/office/powerpoint/2010/main" val="203070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A06B897-F950-DB4B-85BF-813BB3674D9C}"/>
              </a:ext>
            </a:extLst>
          </p:cNvPr>
          <p:cNvSpPr txBox="1">
            <a:spLocks/>
          </p:cNvSpPr>
          <p:nvPr/>
        </p:nvSpPr>
        <p:spPr>
          <a:xfrm>
            <a:off x="330743" y="260365"/>
            <a:ext cx="117056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Avenir Book" panose="02000503020000020003" pitchFamily="2" charset="0"/>
              </a:rPr>
              <a:t>Axiom 5: </a:t>
            </a:r>
            <a:r>
              <a:rPr lang="en-US" sz="3200" dirty="0">
                <a:latin typeface="Avenir Book" panose="02000503020000020003" pitchFamily="2" charset="0"/>
              </a:rPr>
              <a:t>Cross-view distribution (Mass shift toward sparsity)</a:t>
            </a:r>
          </a:p>
        </p:txBody>
      </p:sp>
      <p:pic>
        <p:nvPicPr>
          <p:cNvPr id="5" name="Google Shape;266;p29">
            <a:extLst>
              <a:ext uri="{FF2B5EF4-FFF2-40B4-BE49-F238E27FC236}">
                <a16:creationId xmlns:a16="http://schemas.microsoft.com/office/drawing/2014/main" id="{ACD78E8F-7D2F-8E49-A9CB-F5846022F7D5}"/>
              </a:ext>
            </a:extLst>
          </p:cNvPr>
          <p:cNvPicPr preferRelativeResize="0"/>
          <p:nvPr/>
        </p:nvPicPr>
        <p:blipFill rotWithShape="1">
          <a:blip r:embed="rId3">
            <a:alphaModFix/>
          </a:blip>
          <a:srcRect t="42253" r="26607"/>
          <a:stretch/>
        </p:blipFill>
        <p:spPr>
          <a:xfrm>
            <a:off x="2322773" y="1674838"/>
            <a:ext cx="7546453" cy="4032034"/>
          </a:xfrm>
          <a:prstGeom prst="rect">
            <a:avLst/>
          </a:prstGeom>
          <a:noFill/>
          <a:ln>
            <a:noFill/>
          </a:ln>
        </p:spPr>
      </p:pic>
      <p:sp>
        <p:nvSpPr>
          <p:cNvPr id="6" name="Title 1">
            <a:extLst>
              <a:ext uri="{FF2B5EF4-FFF2-40B4-BE49-F238E27FC236}">
                <a16:creationId xmlns:a16="http://schemas.microsoft.com/office/drawing/2014/main" id="{5A934596-DA6B-2B4E-A8AA-068E2BC48E02}"/>
              </a:ext>
            </a:extLst>
          </p:cNvPr>
          <p:cNvSpPr txBox="1">
            <a:spLocks/>
          </p:cNvSpPr>
          <p:nvPr/>
        </p:nvSpPr>
        <p:spPr>
          <a:xfrm>
            <a:off x="-155640" y="556315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latin typeface="Avenir Book" panose="02000503020000020003" pitchFamily="2" charset="0"/>
              </a:rPr>
              <a:t>(e.g. 100 users,  10 shared IP, 90 shared zipcodes &lt;</a:t>
            </a:r>
          </a:p>
          <a:p>
            <a:pPr algn="ctr"/>
            <a:r>
              <a:rPr lang="en-US" sz="2000" dirty="0">
                <a:latin typeface="Avenir Book" panose="02000503020000020003" pitchFamily="2" charset="0"/>
              </a:rPr>
              <a:t>100 users, 90 shared IP, 10 shared zipcodes)</a:t>
            </a:r>
          </a:p>
        </p:txBody>
      </p:sp>
      <p:sp>
        <p:nvSpPr>
          <p:cNvPr id="2" name="TextBox 1">
            <a:extLst>
              <a:ext uri="{FF2B5EF4-FFF2-40B4-BE49-F238E27FC236}">
                <a16:creationId xmlns:a16="http://schemas.microsoft.com/office/drawing/2014/main" id="{80229B3D-953D-FE4D-81FC-7FDE6E15AD7E}"/>
              </a:ext>
            </a:extLst>
          </p:cNvPr>
          <p:cNvSpPr txBox="1"/>
          <p:nvPr/>
        </p:nvSpPr>
        <p:spPr>
          <a:xfrm>
            <a:off x="3502670" y="3256532"/>
            <a:ext cx="1306397" cy="369332"/>
          </a:xfrm>
          <a:prstGeom prst="rect">
            <a:avLst/>
          </a:prstGeom>
          <a:solidFill>
            <a:schemeClr val="bg1"/>
          </a:solidFill>
        </p:spPr>
        <p:txBody>
          <a:bodyPr wrap="square" rtlCol="0">
            <a:spAutoFit/>
          </a:bodyPr>
          <a:lstStyle/>
          <a:p>
            <a:r>
              <a:rPr lang="en-US" i="1" dirty="0">
                <a:latin typeface="Avenir Book" panose="02000503020000020003" pitchFamily="2" charset="0"/>
              </a:rPr>
              <a:t>IP Address</a:t>
            </a:r>
          </a:p>
        </p:txBody>
      </p:sp>
      <p:sp>
        <p:nvSpPr>
          <p:cNvPr id="8" name="TextBox 7">
            <a:extLst>
              <a:ext uri="{FF2B5EF4-FFF2-40B4-BE49-F238E27FC236}">
                <a16:creationId xmlns:a16="http://schemas.microsoft.com/office/drawing/2014/main" id="{036D8B7D-89EB-5046-B2E3-0DC42EF70430}"/>
              </a:ext>
            </a:extLst>
          </p:cNvPr>
          <p:cNvSpPr txBox="1"/>
          <p:nvPr/>
        </p:nvSpPr>
        <p:spPr>
          <a:xfrm>
            <a:off x="3451868" y="5193827"/>
            <a:ext cx="1306397" cy="369332"/>
          </a:xfrm>
          <a:prstGeom prst="rect">
            <a:avLst/>
          </a:prstGeom>
          <a:solidFill>
            <a:schemeClr val="bg1"/>
          </a:solidFill>
        </p:spPr>
        <p:txBody>
          <a:bodyPr wrap="square" rtlCol="0">
            <a:spAutoFit/>
          </a:bodyPr>
          <a:lstStyle/>
          <a:p>
            <a:pPr algn="ctr"/>
            <a:r>
              <a:rPr lang="en-US" i="1" dirty="0" err="1">
                <a:latin typeface="Avenir Book" panose="02000503020000020003" pitchFamily="2" charset="0"/>
              </a:rPr>
              <a:t>Zipcode</a:t>
            </a:r>
            <a:endParaRPr lang="en-US" i="1" dirty="0">
              <a:latin typeface="Avenir Book" panose="02000503020000020003" pitchFamily="2" charset="0"/>
            </a:endParaRPr>
          </a:p>
        </p:txBody>
      </p:sp>
      <p:sp>
        <p:nvSpPr>
          <p:cNvPr id="13" name="TextBox 12">
            <a:extLst>
              <a:ext uri="{FF2B5EF4-FFF2-40B4-BE49-F238E27FC236}">
                <a16:creationId xmlns:a16="http://schemas.microsoft.com/office/drawing/2014/main" id="{BDD95295-E80F-2942-9ADA-D44C5EFA0D76}"/>
              </a:ext>
            </a:extLst>
          </p:cNvPr>
          <p:cNvSpPr txBox="1"/>
          <p:nvPr/>
        </p:nvSpPr>
        <p:spPr>
          <a:xfrm>
            <a:off x="7501472" y="3242121"/>
            <a:ext cx="1306397" cy="369332"/>
          </a:xfrm>
          <a:prstGeom prst="rect">
            <a:avLst/>
          </a:prstGeom>
          <a:solidFill>
            <a:srgbClr val="FDF0EE"/>
          </a:solidFill>
        </p:spPr>
        <p:txBody>
          <a:bodyPr wrap="square" rtlCol="0">
            <a:spAutoFit/>
          </a:bodyPr>
          <a:lstStyle/>
          <a:p>
            <a:r>
              <a:rPr lang="en-US" i="1" dirty="0">
                <a:latin typeface="Avenir Book" panose="02000503020000020003" pitchFamily="2" charset="0"/>
              </a:rPr>
              <a:t>IP Address</a:t>
            </a:r>
          </a:p>
        </p:txBody>
      </p:sp>
      <p:sp>
        <p:nvSpPr>
          <p:cNvPr id="14" name="TextBox 13">
            <a:extLst>
              <a:ext uri="{FF2B5EF4-FFF2-40B4-BE49-F238E27FC236}">
                <a16:creationId xmlns:a16="http://schemas.microsoft.com/office/drawing/2014/main" id="{BDE10B24-A480-FF49-B9A6-45ADE3B1F3FD}"/>
              </a:ext>
            </a:extLst>
          </p:cNvPr>
          <p:cNvSpPr txBox="1"/>
          <p:nvPr/>
        </p:nvSpPr>
        <p:spPr>
          <a:xfrm>
            <a:off x="7450670" y="5179416"/>
            <a:ext cx="1306397" cy="369332"/>
          </a:xfrm>
          <a:prstGeom prst="rect">
            <a:avLst/>
          </a:prstGeom>
          <a:solidFill>
            <a:srgbClr val="FDF0EE"/>
          </a:solidFill>
        </p:spPr>
        <p:txBody>
          <a:bodyPr wrap="square" rtlCol="0">
            <a:spAutoFit/>
          </a:bodyPr>
          <a:lstStyle/>
          <a:p>
            <a:pPr algn="ctr"/>
            <a:r>
              <a:rPr lang="en-US" i="1" dirty="0" err="1">
                <a:latin typeface="Avenir Book" panose="02000503020000020003" pitchFamily="2" charset="0"/>
              </a:rPr>
              <a:t>Zipcode</a:t>
            </a:r>
            <a:endParaRPr lang="en-US" i="1" dirty="0">
              <a:latin typeface="Avenir Book" panose="02000503020000020003" pitchFamily="2" charset="0"/>
            </a:endParaRPr>
          </a:p>
        </p:txBody>
      </p:sp>
      <p:sp>
        <p:nvSpPr>
          <p:cNvPr id="16" name="TextBox 15">
            <a:extLst>
              <a:ext uri="{FF2B5EF4-FFF2-40B4-BE49-F238E27FC236}">
                <a16:creationId xmlns:a16="http://schemas.microsoft.com/office/drawing/2014/main" id="{96E1A9FD-21BF-9744-869F-91023BA4976D}"/>
              </a:ext>
            </a:extLst>
          </p:cNvPr>
          <p:cNvSpPr txBox="1"/>
          <p:nvPr/>
        </p:nvSpPr>
        <p:spPr>
          <a:xfrm>
            <a:off x="876755" y="2454943"/>
            <a:ext cx="1306397" cy="400110"/>
          </a:xfrm>
          <a:prstGeom prst="rect">
            <a:avLst/>
          </a:prstGeom>
          <a:solidFill>
            <a:schemeClr val="bg1"/>
          </a:solidFill>
        </p:spPr>
        <p:txBody>
          <a:bodyPr wrap="square" rtlCol="0">
            <a:spAutoFit/>
          </a:bodyPr>
          <a:lstStyle/>
          <a:p>
            <a:r>
              <a:rPr lang="en-US" sz="2000" i="1" dirty="0">
                <a:latin typeface="Avenir Book" panose="02000503020000020003" pitchFamily="2" charset="0"/>
              </a:rPr>
              <a:t>View 1</a:t>
            </a:r>
          </a:p>
        </p:txBody>
      </p:sp>
      <p:sp>
        <p:nvSpPr>
          <p:cNvPr id="17" name="TextBox 16">
            <a:extLst>
              <a:ext uri="{FF2B5EF4-FFF2-40B4-BE49-F238E27FC236}">
                <a16:creationId xmlns:a16="http://schemas.microsoft.com/office/drawing/2014/main" id="{E3D3C43F-DF74-684C-9C0D-75C4DD6B306C}"/>
              </a:ext>
            </a:extLst>
          </p:cNvPr>
          <p:cNvSpPr txBox="1"/>
          <p:nvPr/>
        </p:nvSpPr>
        <p:spPr>
          <a:xfrm>
            <a:off x="859823" y="4437345"/>
            <a:ext cx="1306397" cy="440121"/>
          </a:xfrm>
          <a:prstGeom prst="rect">
            <a:avLst/>
          </a:prstGeom>
          <a:solidFill>
            <a:schemeClr val="bg1"/>
          </a:solidFill>
        </p:spPr>
        <p:txBody>
          <a:bodyPr wrap="square" rtlCol="0">
            <a:noAutofit/>
          </a:bodyPr>
          <a:lstStyle/>
          <a:p>
            <a:r>
              <a:rPr lang="en-US" sz="2000" i="1" dirty="0">
                <a:latin typeface="Avenir Book" panose="02000503020000020003" pitchFamily="2" charset="0"/>
              </a:rPr>
              <a:t>View 2</a:t>
            </a:r>
          </a:p>
        </p:txBody>
      </p:sp>
    </p:spTree>
    <p:extLst>
      <p:ext uri="{BB962C8B-B14F-4D97-AF65-F5344CB8AC3E}">
        <p14:creationId xmlns:p14="http://schemas.microsoft.com/office/powerpoint/2010/main" val="1589396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04A5B-E1AC-EF4F-9F31-1D718A270CCC}"/>
              </a:ext>
            </a:extLst>
          </p:cNvPr>
          <p:cNvSpPr>
            <a:spLocks noGrp="1"/>
          </p:cNvSpPr>
          <p:nvPr>
            <p:ph type="title"/>
          </p:nvPr>
        </p:nvSpPr>
        <p:spPr>
          <a:xfrm>
            <a:off x="342900" y="102590"/>
            <a:ext cx="10515600" cy="1325563"/>
          </a:xfrm>
        </p:spPr>
        <p:txBody>
          <a:bodyPr>
            <a:normAutofit/>
          </a:bodyPr>
          <a:lstStyle/>
          <a:p>
            <a:r>
              <a:rPr lang="en-US" sz="5400" dirty="0">
                <a:latin typeface="Avenir Book" panose="02000503020000020003" pitchFamily="2" charset="0"/>
              </a:rPr>
              <a:t>Axioms</a:t>
            </a:r>
          </a:p>
        </p:txBody>
      </p:sp>
      <p:sp>
        <p:nvSpPr>
          <p:cNvPr id="4" name="Google Shape;267;p29">
            <a:extLst>
              <a:ext uri="{FF2B5EF4-FFF2-40B4-BE49-F238E27FC236}">
                <a16:creationId xmlns:a16="http://schemas.microsoft.com/office/drawing/2014/main" id="{5AE4E175-B51F-B24C-9538-A3CC70D59CF8}"/>
              </a:ext>
            </a:extLst>
          </p:cNvPr>
          <p:cNvSpPr txBox="1"/>
          <p:nvPr/>
        </p:nvSpPr>
        <p:spPr>
          <a:xfrm>
            <a:off x="963116" y="1428153"/>
            <a:ext cx="10733584" cy="3524100"/>
          </a:xfrm>
          <a:prstGeom prst="rect">
            <a:avLst/>
          </a:prstGeom>
          <a:noFill/>
          <a:ln>
            <a:noFill/>
          </a:ln>
        </p:spPr>
        <p:txBody>
          <a:bodyPr spcFirstLastPara="1" wrap="square" lIns="91425" tIns="91425" rIns="91425" bIns="91425" anchor="t" anchorCtr="0">
            <a:noAutofit/>
          </a:bodyPr>
          <a:lstStyle/>
          <a:p>
            <a:pPr marL="114300" marR="0" lvl="0" algn="l" rtl="0">
              <a:lnSpc>
                <a:spcPct val="100000"/>
              </a:lnSpc>
              <a:spcBef>
                <a:spcPts val="0"/>
              </a:spcBef>
              <a:spcAft>
                <a:spcPts val="0"/>
              </a:spcAft>
              <a:buClr>
                <a:schemeClr val="dk1"/>
              </a:buClr>
              <a:buSzPts val="1800"/>
            </a:pPr>
            <a:r>
              <a:rPr lang="en" sz="3200" dirty="0">
                <a:solidFill>
                  <a:schemeClr val="tx1">
                    <a:lumMod val="95000"/>
                    <a:lumOff val="5000"/>
                  </a:schemeClr>
                </a:solidFill>
                <a:latin typeface="Avenir"/>
                <a:ea typeface="Avenir"/>
                <a:cs typeface="Avenir"/>
                <a:sym typeface="Avenir"/>
              </a:rPr>
              <a:t>Goal: metric to satisfy all 5/5 axioms</a:t>
            </a:r>
            <a:endParaRPr sz="3200" dirty="0">
              <a:solidFill>
                <a:schemeClr val="tx1">
                  <a:lumMod val="95000"/>
                  <a:lumOff val="5000"/>
                </a:schemeClr>
              </a:solidFill>
              <a:latin typeface="Avenir"/>
              <a:ea typeface="Avenir"/>
              <a:cs typeface="Avenir"/>
              <a:sym typeface="Avenir"/>
            </a:endParaRPr>
          </a:p>
        </p:txBody>
      </p:sp>
      <p:grpSp>
        <p:nvGrpSpPr>
          <p:cNvPr id="7" name="Group 6">
            <a:extLst>
              <a:ext uri="{FF2B5EF4-FFF2-40B4-BE49-F238E27FC236}">
                <a16:creationId xmlns:a16="http://schemas.microsoft.com/office/drawing/2014/main" id="{07EC33B9-32D0-D747-A277-EA0D0B7B9725}"/>
              </a:ext>
            </a:extLst>
          </p:cNvPr>
          <p:cNvGrpSpPr/>
          <p:nvPr/>
        </p:nvGrpSpPr>
        <p:grpSpPr>
          <a:xfrm>
            <a:off x="2859932" y="2167842"/>
            <a:ext cx="7334654" cy="3132940"/>
            <a:chOff x="2199550" y="2551275"/>
            <a:chExt cx="6751023" cy="2931225"/>
          </a:xfrm>
        </p:grpSpPr>
        <p:pic>
          <p:nvPicPr>
            <p:cNvPr id="5" name="Google Shape;265;p29">
              <a:extLst>
                <a:ext uri="{FF2B5EF4-FFF2-40B4-BE49-F238E27FC236}">
                  <a16:creationId xmlns:a16="http://schemas.microsoft.com/office/drawing/2014/main" id="{59C6A8FF-A7E3-8649-9422-DC83460F9417}"/>
                </a:ext>
              </a:extLst>
            </p:cNvPr>
            <p:cNvPicPr preferRelativeResize="0"/>
            <p:nvPr/>
          </p:nvPicPr>
          <p:blipFill>
            <a:blip r:embed="rId2">
              <a:alphaModFix/>
            </a:blip>
            <a:stretch>
              <a:fillRect/>
            </a:stretch>
          </p:blipFill>
          <p:spPr>
            <a:xfrm>
              <a:off x="2199550" y="2551275"/>
              <a:ext cx="2933124" cy="2931225"/>
            </a:xfrm>
            <a:prstGeom prst="rect">
              <a:avLst/>
            </a:prstGeom>
            <a:noFill/>
            <a:ln>
              <a:noFill/>
            </a:ln>
          </p:spPr>
        </p:pic>
        <p:pic>
          <p:nvPicPr>
            <p:cNvPr id="6" name="Google Shape;266;p29">
              <a:extLst>
                <a:ext uri="{FF2B5EF4-FFF2-40B4-BE49-F238E27FC236}">
                  <a16:creationId xmlns:a16="http://schemas.microsoft.com/office/drawing/2014/main" id="{C1B4A899-33EE-0840-804D-76CF0A9FD898}"/>
                </a:ext>
              </a:extLst>
            </p:cNvPr>
            <p:cNvPicPr preferRelativeResize="0"/>
            <p:nvPr/>
          </p:nvPicPr>
          <p:blipFill>
            <a:blip r:embed="rId3">
              <a:alphaModFix/>
            </a:blip>
            <a:stretch>
              <a:fillRect/>
            </a:stretch>
          </p:blipFill>
          <p:spPr>
            <a:xfrm>
              <a:off x="5325170" y="2806181"/>
              <a:ext cx="3625403" cy="2538495"/>
            </a:xfrm>
            <a:prstGeom prst="rect">
              <a:avLst/>
            </a:prstGeom>
            <a:noFill/>
            <a:ln>
              <a:noFill/>
            </a:ln>
          </p:spPr>
        </p:pic>
      </p:grpSp>
      <p:sp>
        <p:nvSpPr>
          <p:cNvPr id="8" name="Google Shape;267;p29">
            <a:extLst>
              <a:ext uri="{FF2B5EF4-FFF2-40B4-BE49-F238E27FC236}">
                <a16:creationId xmlns:a16="http://schemas.microsoft.com/office/drawing/2014/main" id="{FC73640C-92A6-564B-BB9C-FB65DC4AD09F}"/>
              </a:ext>
            </a:extLst>
          </p:cNvPr>
          <p:cNvSpPr txBox="1"/>
          <p:nvPr/>
        </p:nvSpPr>
        <p:spPr>
          <a:xfrm>
            <a:off x="963116" y="5647739"/>
            <a:ext cx="10885984" cy="1173163"/>
          </a:xfrm>
          <a:prstGeom prst="rect">
            <a:avLst/>
          </a:prstGeom>
          <a:noFill/>
          <a:ln>
            <a:noFill/>
          </a:ln>
        </p:spPr>
        <p:txBody>
          <a:bodyPr spcFirstLastPara="1" wrap="square" lIns="91425" tIns="91425" rIns="91425" bIns="91425" anchor="t" anchorCtr="0">
            <a:noAutofit/>
          </a:bodyPr>
          <a:lstStyle/>
          <a:p>
            <a:pPr marL="114300" marR="0" lvl="0" algn="l" rtl="0">
              <a:lnSpc>
                <a:spcPct val="100000"/>
              </a:lnSpc>
              <a:spcBef>
                <a:spcPts val="0"/>
              </a:spcBef>
              <a:spcAft>
                <a:spcPts val="0"/>
              </a:spcAft>
              <a:buClr>
                <a:schemeClr val="dk1"/>
              </a:buClr>
              <a:buSzPts val="1800"/>
            </a:pPr>
            <a:r>
              <a:rPr lang="en" sz="3200" dirty="0">
                <a:latin typeface="Avenir"/>
                <a:ea typeface="Avenir"/>
                <a:cs typeface="Avenir"/>
                <a:sym typeface="Avenir"/>
              </a:rPr>
              <a:t>Metrics from prior work satisfy, at best, 3/5</a:t>
            </a:r>
            <a:endParaRPr sz="3200" dirty="0">
              <a:latin typeface="Avenir"/>
              <a:ea typeface="Avenir"/>
              <a:cs typeface="Avenir"/>
              <a:sym typeface="Avenir"/>
            </a:endParaRPr>
          </a:p>
        </p:txBody>
      </p:sp>
    </p:spTree>
    <p:extLst>
      <p:ext uri="{BB962C8B-B14F-4D97-AF65-F5344CB8AC3E}">
        <p14:creationId xmlns:p14="http://schemas.microsoft.com/office/powerpoint/2010/main" val="586875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04A5B-E1AC-EF4F-9F31-1D718A270CCC}"/>
              </a:ext>
            </a:extLst>
          </p:cNvPr>
          <p:cNvSpPr>
            <a:spLocks noGrp="1"/>
          </p:cNvSpPr>
          <p:nvPr>
            <p:ph type="title"/>
          </p:nvPr>
        </p:nvSpPr>
        <p:spPr>
          <a:xfrm>
            <a:off x="342900" y="238777"/>
            <a:ext cx="10515600" cy="1325563"/>
          </a:xfrm>
        </p:spPr>
        <p:txBody>
          <a:bodyPr>
            <a:normAutofit/>
          </a:bodyPr>
          <a:lstStyle/>
          <a:p>
            <a:r>
              <a:rPr lang="en-US" sz="4800" b="1" dirty="0">
                <a:latin typeface="Avenir Book" panose="02000503020000020003" pitchFamily="2" charset="0"/>
              </a:rPr>
              <a:t>Additional Criteria </a:t>
            </a:r>
          </a:p>
        </p:txBody>
      </p:sp>
      <p:sp>
        <p:nvSpPr>
          <p:cNvPr id="10" name="Content Placeholder 2">
            <a:extLst>
              <a:ext uri="{FF2B5EF4-FFF2-40B4-BE49-F238E27FC236}">
                <a16:creationId xmlns:a16="http://schemas.microsoft.com/office/drawing/2014/main" id="{EDD5CBCD-9633-7648-A16B-EC58612CA204}"/>
              </a:ext>
            </a:extLst>
          </p:cNvPr>
          <p:cNvSpPr>
            <a:spLocks noGrp="1"/>
          </p:cNvSpPr>
          <p:nvPr>
            <p:ph idx="1"/>
          </p:nvPr>
        </p:nvSpPr>
        <p:spPr>
          <a:xfrm>
            <a:off x="595818" y="1836541"/>
            <a:ext cx="11349747" cy="690772"/>
          </a:xfrm>
        </p:spPr>
        <p:txBody>
          <a:bodyPr>
            <a:normAutofit/>
          </a:bodyPr>
          <a:lstStyle/>
          <a:p>
            <a:r>
              <a:rPr lang="en" sz="3200" dirty="0">
                <a:solidFill>
                  <a:schemeClr val="dk1"/>
                </a:solidFill>
                <a:latin typeface="Avenir"/>
                <a:ea typeface="Avenir"/>
                <a:cs typeface="Avenir"/>
                <a:sym typeface="Avenir"/>
              </a:rPr>
              <a:t>Metric should support continuous edge weights</a:t>
            </a:r>
          </a:p>
        </p:txBody>
      </p:sp>
      <p:grpSp>
        <p:nvGrpSpPr>
          <p:cNvPr id="3" name="Group 2">
            <a:extLst>
              <a:ext uri="{FF2B5EF4-FFF2-40B4-BE49-F238E27FC236}">
                <a16:creationId xmlns:a16="http://schemas.microsoft.com/office/drawing/2014/main" id="{28D3438A-699E-5B4A-A3FE-A12FE1F0D929}"/>
              </a:ext>
            </a:extLst>
          </p:cNvPr>
          <p:cNvGrpSpPr/>
          <p:nvPr/>
        </p:nvGrpSpPr>
        <p:grpSpPr>
          <a:xfrm>
            <a:off x="421857" y="3221505"/>
            <a:ext cx="4105658" cy="1168724"/>
            <a:chOff x="421857" y="3221505"/>
            <a:chExt cx="4105658" cy="1168724"/>
          </a:xfrm>
        </p:grpSpPr>
        <p:sp>
          <p:nvSpPr>
            <p:cNvPr id="16" name="Google Shape;184;p26">
              <a:extLst>
                <a:ext uri="{FF2B5EF4-FFF2-40B4-BE49-F238E27FC236}">
                  <a16:creationId xmlns:a16="http://schemas.microsoft.com/office/drawing/2014/main" id="{C3A807E0-DCCE-6C42-8777-AAF9855E0237}"/>
                </a:ext>
              </a:extLst>
            </p:cNvPr>
            <p:cNvSpPr txBox="1"/>
            <p:nvPr/>
          </p:nvSpPr>
          <p:spPr>
            <a:xfrm>
              <a:off x="2589973" y="4129566"/>
              <a:ext cx="1937542" cy="2606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accent1">
                      <a:lumMod val="75000"/>
                    </a:schemeClr>
                  </a:solidFill>
                  <a:latin typeface="Avenir Book" panose="02000503020000020003" pitchFamily="2" charset="0"/>
                </a:rPr>
                <a:t>{ New York, NY}</a:t>
              </a:r>
              <a:endParaRPr sz="1600" dirty="0">
                <a:solidFill>
                  <a:schemeClr val="accent1">
                    <a:lumMod val="75000"/>
                  </a:schemeClr>
                </a:solidFill>
                <a:latin typeface="Avenir Book" panose="02000503020000020003" pitchFamily="2" charset="0"/>
              </a:endParaRPr>
            </a:p>
          </p:txBody>
        </p:sp>
        <p:sp>
          <p:nvSpPr>
            <p:cNvPr id="17" name="Google Shape;188;p26">
              <a:extLst>
                <a:ext uri="{FF2B5EF4-FFF2-40B4-BE49-F238E27FC236}">
                  <a16:creationId xmlns:a16="http://schemas.microsoft.com/office/drawing/2014/main" id="{51B71853-7377-3D49-8F3F-2D340C0D26A9}"/>
                </a:ext>
              </a:extLst>
            </p:cNvPr>
            <p:cNvSpPr/>
            <p:nvPr/>
          </p:nvSpPr>
          <p:spPr>
            <a:xfrm>
              <a:off x="2589973" y="3673580"/>
              <a:ext cx="44520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latin typeface="Avenir Book" panose="02000503020000020003" pitchFamily="2" charset="0"/>
                </a:rPr>
                <a:t>2</a:t>
              </a:r>
              <a:endParaRPr dirty="0">
                <a:solidFill>
                  <a:schemeClr val="bg1"/>
                </a:solidFill>
                <a:latin typeface="Avenir Book" panose="02000503020000020003" pitchFamily="2" charset="0"/>
              </a:endParaRPr>
            </a:p>
          </p:txBody>
        </p:sp>
        <p:sp>
          <p:nvSpPr>
            <p:cNvPr id="18" name="Google Shape;190;p26">
              <a:extLst>
                <a:ext uri="{FF2B5EF4-FFF2-40B4-BE49-F238E27FC236}">
                  <a16:creationId xmlns:a16="http://schemas.microsoft.com/office/drawing/2014/main" id="{F800CDAC-D2B1-DA47-86CC-8B29F3CEA510}"/>
                </a:ext>
              </a:extLst>
            </p:cNvPr>
            <p:cNvSpPr/>
            <p:nvPr/>
          </p:nvSpPr>
          <p:spPr>
            <a:xfrm>
              <a:off x="1445608" y="3673580"/>
              <a:ext cx="44520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rPr>
                <a:t>1</a:t>
              </a:r>
              <a:endParaRPr dirty="0">
                <a:solidFill>
                  <a:schemeClr val="bg1"/>
                </a:solidFill>
              </a:endParaRPr>
            </a:p>
          </p:txBody>
        </p:sp>
        <p:cxnSp>
          <p:nvCxnSpPr>
            <p:cNvPr id="19" name="Google Shape;192;p26">
              <a:extLst>
                <a:ext uri="{FF2B5EF4-FFF2-40B4-BE49-F238E27FC236}">
                  <a16:creationId xmlns:a16="http://schemas.microsoft.com/office/drawing/2014/main" id="{E0961A9B-BE69-3142-9DD6-DE4551A45F61}"/>
                </a:ext>
              </a:extLst>
            </p:cNvPr>
            <p:cNvCxnSpPr>
              <a:cxnSpLocks/>
              <a:stCxn id="17" idx="2"/>
              <a:endCxn id="18" idx="6"/>
            </p:cNvCxnSpPr>
            <p:nvPr/>
          </p:nvCxnSpPr>
          <p:spPr>
            <a:xfrm flipH="1">
              <a:off x="1890808" y="3898220"/>
              <a:ext cx="699165" cy="0"/>
            </a:xfrm>
            <a:prstGeom prst="straightConnector1">
              <a:avLst/>
            </a:prstGeom>
            <a:noFill/>
            <a:ln w="76200" cap="flat" cmpd="sng">
              <a:solidFill>
                <a:schemeClr val="accent1">
                  <a:lumMod val="50000"/>
                </a:schemeClr>
              </a:solidFill>
              <a:prstDash val="solid"/>
              <a:round/>
              <a:headEnd type="none" w="med" len="med"/>
              <a:tailEnd type="none" w="med" len="med"/>
            </a:ln>
          </p:spPr>
        </p:cxnSp>
        <p:sp>
          <p:nvSpPr>
            <p:cNvPr id="21" name="Google Shape;184;p26">
              <a:extLst>
                <a:ext uri="{FF2B5EF4-FFF2-40B4-BE49-F238E27FC236}">
                  <a16:creationId xmlns:a16="http://schemas.microsoft.com/office/drawing/2014/main" id="{8A3AD57C-BFB7-474A-8CEE-D196DF03F6CD}"/>
                </a:ext>
              </a:extLst>
            </p:cNvPr>
            <p:cNvSpPr txBox="1"/>
            <p:nvPr/>
          </p:nvSpPr>
          <p:spPr>
            <a:xfrm>
              <a:off x="421857" y="3221505"/>
              <a:ext cx="1937542" cy="2606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accent1">
                      <a:lumMod val="75000"/>
                    </a:schemeClr>
                  </a:solidFill>
                  <a:latin typeface="Avenir Book" panose="02000503020000020003" pitchFamily="2" charset="0"/>
                </a:rPr>
                <a:t>{ New York, NY}</a:t>
              </a:r>
              <a:endParaRPr sz="1600" dirty="0">
                <a:solidFill>
                  <a:schemeClr val="accent1">
                    <a:lumMod val="75000"/>
                  </a:schemeClr>
                </a:solidFill>
                <a:latin typeface="Avenir Book" panose="02000503020000020003" pitchFamily="2" charset="0"/>
              </a:endParaRPr>
            </a:p>
          </p:txBody>
        </p:sp>
      </p:grpSp>
      <p:grpSp>
        <p:nvGrpSpPr>
          <p:cNvPr id="29" name="Group 28">
            <a:extLst>
              <a:ext uri="{FF2B5EF4-FFF2-40B4-BE49-F238E27FC236}">
                <a16:creationId xmlns:a16="http://schemas.microsoft.com/office/drawing/2014/main" id="{DD71B477-C436-4941-A421-DC9C17350F64}"/>
              </a:ext>
            </a:extLst>
          </p:cNvPr>
          <p:cNvGrpSpPr/>
          <p:nvPr/>
        </p:nvGrpSpPr>
        <p:grpSpPr>
          <a:xfrm>
            <a:off x="3960315" y="2967548"/>
            <a:ext cx="4210309" cy="1292349"/>
            <a:chOff x="3960315" y="2967548"/>
            <a:chExt cx="4210309" cy="1292349"/>
          </a:xfrm>
        </p:grpSpPr>
        <p:sp>
          <p:nvSpPr>
            <p:cNvPr id="11" name="Google Shape;184;p26">
              <a:extLst>
                <a:ext uri="{FF2B5EF4-FFF2-40B4-BE49-F238E27FC236}">
                  <a16:creationId xmlns:a16="http://schemas.microsoft.com/office/drawing/2014/main" id="{C44375D2-0108-074D-9070-51498DF01435}"/>
                </a:ext>
              </a:extLst>
            </p:cNvPr>
            <p:cNvSpPr txBox="1"/>
            <p:nvPr/>
          </p:nvSpPr>
          <p:spPr>
            <a:xfrm>
              <a:off x="3960315" y="2967548"/>
              <a:ext cx="1791496" cy="2606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F27000"/>
                  </a:solidFill>
                  <a:latin typeface="Avenir Book" panose="02000503020000020003" pitchFamily="2" charset="0"/>
                </a:rPr>
                <a:t>{ Toledo, OH}</a:t>
              </a:r>
              <a:endParaRPr sz="1600" dirty="0">
                <a:solidFill>
                  <a:srgbClr val="F27000"/>
                </a:solidFill>
                <a:latin typeface="Avenir Book" panose="02000503020000020003" pitchFamily="2" charset="0"/>
              </a:endParaRPr>
            </a:p>
          </p:txBody>
        </p:sp>
        <p:sp>
          <p:nvSpPr>
            <p:cNvPr id="12" name="Google Shape;188;p26">
              <a:extLst>
                <a:ext uri="{FF2B5EF4-FFF2-40B4-BE49-F238E27FC236}">
                  <a16:creationId xmlns:a16="http://schemas.microsoft.com/office/drawing/2014/main" id="{89B01A2F-841F-054F-BE31-9B8F1E3858B4}"/>
                </a:ext>
              </a:extLst>
            </p:cNvPr>
            <p:cNvSpPr/>
            <p:nvPr/>
          </p:nvSpPr>
          <p:spPr>
            <a:xfrm>
              <a:off x="6641404" y="3514193"/>
              <a:ext cx="44520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latin typeface="Avenir Book" panose="02000503020000020003" pitchFamily="2" charset="0"/>
                </a:rPr>
                <a:t>2</a:t>
              </a:r>
              <a:endParaRPr dirty="0">
                <a:solidFill>
                  <a:schemeClr val="bg1"/>
                </a:solidFill>
                <a:latin typeface="Avenir Book" panose="02000503020000020003" pitchFamily="2" charset="0"/>
              </a:endParaRPr>
            </a:p>
          </p:txBody>
        </p:sp>
        <p:sp>
          <p:nvSpPr>
            <p:cNvPr id="13" name="Google Shape;190;p26">
              <a:extLst>
                <a:ext uri="{FF2B5EF4-FFF2-40B4-BE49-F238E27FC236}">
                  <a16:creationId xmlns:a16="http://schemas.microsoft.com/office/drawing/2014/main" id="{EF78F3E2-230E-F44E-B8EA-D58D99A37CEB}"/>
                </a:ext>
              </a:extLst>
            </p:cNvPr>
            <p:cNvSpPr/>
            <p:nvPr/>
          </p:nvSpPr>
          <p:spPr>
            <a:xfrm>
              <a:off x="4856063" y="3499115"/>
              <a:ext cx="44520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rPr>
                <a:t>1</a:t>
              </a:r>
              <a:endParaRPr dirty="0">
                <a:solidFill>
                  <a:schemeClr val="bg1"/>
                </a:solidFill>
              </a:endParaRPr>
            </a:p>
          </p:txBody>
        </p:sp>
        <p:cxnSp>
          <p:nvCxnSpPr>
            <p:cNvPr id="14" name="Google Shape;192;p26">
              <a:extLst>
                <a:ext uri="{FF2B5EF4-FFF2-40B4-BE49-F238E27FC236}">
                  <a16:creationId xmlns:a16="http://schemas.microsoft.com/office/drawing/2014/main" id="{FE543426-9242-0640-822C-32DA4213E0B0}"/>
                </a:ext>
              </a:extLst>
            </p:cNvPr>
            <p:cNvCxnSpPr>
              <a:cxnSpLocks/>
              <a:stCxn id="12" idx="2"/>
              <a:endCxn id="13" idx="6"/>
            </p:cNvCxnSpPr>
            <p:nvPr/>
          </p:nvCxnSpPr>
          <p:spPr>
            <a:xfrm flipH="1" flipV="1">
              <a:off x="5301263" y="3723755"/>
              <a:ext cx="1340141" cy="15078"/>
            </a:xfrm>
            <a:prstGeom prst="straightConnector1">
              <a:avLst/>
            </a:prstGeom>
            <a:noFill/>
            <a:ln w="76200" cap="flat" cmpd="sng">
              <a:solidFill>
                <a:srgbClr val="F27000"/>
              </a:solidFill>
              <a:prstDash val="solid"/>
              <a:round/>
              <a:headEnd type="none" w="med" len="med"/>
              <a:tailEnd type="none" w="med" len="med"/>
            </a:ln>
          </p:spPr>
        </p:cxnSp>
        <p:sp>
          <p:nvSpPr>
            <p:cNvPr id="22" name="Google Shape;184;p26">
              <a:extLst>
                <a:ext uri="{FF2B5EF4-FFF2-40B4-BE49-F238E27FC236}">
                  <a16:creationId xmlns:a16="http://schemas.microsoft.com/office/drawing/2014/main" id="{3FF4FAF9-6A58-1244-8A89-41BB20457422}"/>
                </a:ext>
              </a:extLst>
            </p:cNvPr>
            <p:cNvSpPr txBox="1"/>
            <p:nvPr/>
          </p:nvSpPr>
          <p:spPr>
            <a:xfrm>
              <a:off x="6379128" y="3999234"/>
              <a:ext cx="1791496" cy="2606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F27000"/>
                  </a:solidFill>
                  <a:latin typeface="Avenir Book" panose="02000503020000020003" pitchFamily="2" charset="0"/>
                </a:rPr>
                <a:t>{ Toledo, OH}</a:t>
              </a:r>
              <a:endParaRPr sz="1600" dirty="0">
                <a:solidFill>
                  <a:srgbClr val="F27000"/>
                </a:solidFill>
                <a:latin typeface="Avenir Book" panose="02000503020000020003" pitchFamily="2" charset="0"/>
              </a:endParaRPr>
            </a:p>
          </p:txBody>
        </p:sp>
      </p:grpSp>
      <p:grpSp>
        <p:nvGrpSpPr>
          <p:cNvPr id="30" name="Group 29">
            <a:extLst>
              <a:ext uri="{FF2B5EF4-FFF2-40B4-BE49-F238E27FC236}">
                <a16:creationId xmlns:a16="http://schemas.microsoft.com/office/drawing/2014/main" id="{2569496B-1FF5-8D43-B84F-C177B0C4F551}"/>
              </a:ext>
            </a:extLst>
          </p:cNvPr>
          <p:cNvGrpSpPr/>
          <p:nvPr/>
        </p:nvGrpSpPr>
        <p:grpSpPr>
          <a:xfrm>
            <a:off x="7981691" y="2787029"/>
            <a:ext cx="4210309" cy="1472868"/>
            <a:chOff x="7981691" y="2787029"/>
            <a:chExt cx="4210309" cy="1472868"/>
          </a:xfrm>
        </p:grpSpPr>
        <p:sp>
          <p:nvSpPr>
            <p:cNvPr id="23" name="Google Shape;184;p26">
              <a:extLst>
                <a:ext uri="{FF2B5EF4-FFF2-40B4-BE49-F238E27FC236}">
                  <a16:creationId xmlns:a16="http://schemas.microsoft.com/office/drawing/2014/main" id="{C487B6CB-4D19-EB4C-AE64-2500CE32A7A2}"/>
                </a:ext>
              </a:extLst>
            </p:cNvPr>
            <p:cNvSpPr txBox="1"/>
            <p:nvPr/>
          </p:nvSpPr>
          <p:spPr>
            <a:xfrm>
              <a:off x="7981691" y="2787029"/>
              <a:ext cx="1791496" cy="2606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C00000"/>
                  </a:solidFill>
                  <a:latin typeface="Avenir Book" panose="02000503020000020003" pitchFamily="2" charset="0"/>
                </a:rPr>
                <a:t>{ Toledo, OH,</a:t>
              </a:r>
            </a:p>
            <a:p>
              <a:pPr marL="0" lvl="0" indent="0" algn="l" rtl="0">
                <a:spcBef>
                  <a:spcPts val="0"/>
                </a:spcBef>
                <a:spcAft>
                  <a:spcPts val="0"/>
                </a:spcAft>
                <a:buNone/>
              </a:pPr>
              <a:r>
                <a:rPr lang="en" sz="1600" dirty="0">
                  <a:solidFill>
                    <a:srgbClr val="C00000"/>
                  </a:solidFill>
                  <a:latin typeface="Avenir Book" panose="02000503020000020003" pitchFamily="2" charset="0"/>
                </a:rPr>
                <a:t>New York, NY}</a:t>
              </a:r>
              <a:endParaRPr sz="1600" dirty="0">
                <a:solidFill>
                  <a:srgbClr val="C00000"/>
                </a:solidFill>
                <a:latin typeface="Avenir Book" panose="02000503020000020003" pitchFamily="2" charset="0"/>
              </a:endParaRPr>
            </a:p>
          </p:txBody>
        </p:sp>
        <p:sp>
          <p:nvSpPr>
            <p:cNvPr id="24" name="Google Shape;188;p26">
              <a:extLst>
                <a:ext uri="{FF2B5EF4-FFF2-40B4-BE49-F238E27FC236}">
                  <a16:creationId xmlns:a16="http://schemas.microsoft.com/office/drawing/2014/main" id="{7425688F-D157-884A-969A-354CB43F2445}"/>
                </a:ext>
              </a:extLst>
            </p:cNvPr>
            <p:cNvSpPr/>
            <p:nvPr/>
          </p:nvSpPr>
          <p:spPr>
            <a:xfrm>
              <a:off x="10662780" y="3514193"/>
              <a:ext cx="44520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latin typeface="Avenir Book" panose="02000503020000020003" pitchFamily="2" charset="0"/>
                </a:rPr>
                <a:t>2</a:t>
              </a:r>
              <a:endParaRPr dirty="0">
                <a:solidFill>
                  <a:schemeClr val="bg1"/>
                </a:solidFill>
                <a:latin typeface="Avenir Book" panose="02000503020000020003" pitchFamily="2" charset="0"/>
              </a:endParaRPr>
            </a:p>
          </p:txBody>
        </p:sp>
        <p:sp>
          <p:nvSpPr>
            <p:cNvPr id="25" name="Google Shape;190;p26">
              <a:extLst>
                <a:ext uri="{FF2B5EF4-FFF2-40B4-BE49-F238E27FC236}">
                  <a16:creationId xmlns:a16="http://schemas.microsoft.com/office/drawing/2014/main" id="{4C6F283C-6C87-8644-9F3C-D9DDA685C940}"/>
                </a:ext>
              </a:extLst>
            </p:cNvPr>
            <p:cNvSpPr/>
            <p:nvPr/>
          </p:nvSpPr>
          <p:spPr>
            <a:xfrm>
              <a:off x="8877439" y="3499115"/>
              <a:ext cx="44520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rPr>
                <a:t>1</a:t>
              </a:r>
              <a:endParaRPr dirty="0">
                <a:solidFill>
                  <a:schemeClr val="bg1"/>
                </a:solidFill>
              </a:endParaRPr>
            </a:p>
          </p:txBody>
        </p:sp>
        <p:cxnSp>
          <p:nvCxnSpPr>
            <p:cNvPr id="26" name="Google Shape;192;p26">
              <a:extLst>
                <a:ext uri="{FF2B5EF4-FFF2-40B4-BE49-F238E27FC236}">
                  <a16:creationId xmlns:a16="http://schemas.microsoft.com/office/drawing/2014/main" id="{2DBEB9E7-D6A4-8C4E-B88C-2E96232D688A}"/>
                </a:ext>
              </a:extLst>
            </p:cNvPr>
            <p:cNvCxnSpPr>
              <a:cxnSpLocks/>
              <a:stCxn id="24" idx="2"/>
              <a:endCxn id="25" idx="6"/>
            </p:cNvCxnSpPr>
            <p:nvPr/>
          </p:nvCxnSpPr>
          <p:spPr>
            <a:xfrm flipH="1" flipV="1">
              <a:off x="9322639" y="3723755"/>
              <a:ext cx="1340141" cy="15078"/>
            </a:xfrm>
            <a:prstGeom prst="straightConnector1">
              <a:avLst/>
            </a:prstGeom>
            <a:noFill/>
            <a:ln w="76200" cap="flat" cmpd="sng">
              <a:solidFill>
                <a:srgbClr val="C00000"/>
              </a:solidFill>
              <a:prstDash val="solid"/>
              <a:round/>
              <a:headEnd type="none" w="med" len="med"/>
              <a:tailEnd type="none" w="med" len="med"/>
            </a:ln>
          </p:spPr>
        </p:cxnSp>
        <p:sp>
          <p:nvSpPr>
            <p:cNvPr id="27" name="Google Shape;184;p26">
              <a:extLst>
                <a:ext uri="{FF2B5EF4-FFF2-40B4-BE49-F238E27FC236}">
                  <a16:creationId xmlns:a16="http://schemas.microsoft.com/office/drawing/2014/main" id="{06E186F5-5DDA-A54F-BA93-CF3E4393EA90}"/>
                </a:ext>
              </a:extLst>
            </p:cNvPr>
            <p:cNvSpPr txBox="1"/>
            <p:nvPr/>
          </p:nvSpPr>
          <p:spPr>
            <a:xfrm>
              <a:off x="10400504" y="3999234"/>
              <a:ext cx="1791496" cy="2606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C00000"/>
                  </a:solidFill>
                  <a:latin typeface="Avenir Book" panose="02000503020000020003" pitchFamily="2" charset="0"/>
                </a:rPr>
                <a:t>{ Toledo, OH,</a:t>
              </a:r>
            </a:p>
            <a:p>
              <a:pPr marL="0" lvl="0" indent="0" algn="l" rtl="0">
                <a:spcBef>
                  <a:spcPts val="0"/>
                </a:spcBef>
                <a:spcAft>
                  <a:spcPts val="0"/>
                </a:spcAft>
                <a:buNone/>
              </a:pPr>
              <a:r>
                <a:rPr lang="en" sz="1600" dirty="0">
                  <a:solidFill>
                    <a:srgbClr val="C00000"/>
                  </a:solidFill>
                  <a:latin typeface="Avenir Book" panose="02000503020000020003" pitchFamily="2" charset="0"/>
                </a:rPr>
                <a:t>New York, NY}</a:t>
              </a:r>
              <a:endParaRPr sz="1600" dirty="0">
                <a:solidFill>
                  <a:srgbClr val="C00000"/>
                </a:solidFill>
                <a:latin typeface="Avenir Book" panose="02000503020000020003" pitchFamily="2" charset="0"/>
              </a:endParaRPr>
            </a:p>
          </p:txBody>
        </p:sp>
      </p:grpSp>
      <p:sp>
        <p:nvSpPr>
          <p:cNvPr id="28" name="Content Placeholder 2">
            <a:extLst>
              <a:ext uri="{FF2B5EF4-FFF2-40B4-BE49-F238E27FC236}">
                <a16:creationId xmlns:a16="http://schemas.microsoft.com/office/drawing/2014/main" id="{BEDA4B49-9EDB-0947-86E7-70BBDFC383C1}"/>
              </a:ext>
            </a:extLst>
          </p:cNvPr>
          <p:cNvSpPr txBox="1">
            <a:spLocks/>
          </p:cNvSpPr>
          <p:nvPr/>
        </p:nvSpPr>
        <p:spPr>
          <a:xfrm>
            <a:off x="505757" y="5159914"/>
            <a:ext cx="11349747" cy="1046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 dirty="0">
                <a:solidFill>
                  <a:schemeClr val="dk1"/>
                </a:solidFill>
                <a:latin typeface="Avenir"/>
                <a:ea typeface="Avenir"/>
                <a:cs typeface="Avenir"/>
                <a:sym typeface="Avenir"/>
              </a:rPr>
              <a:t>Weight by </a:t>
            </a:r>
            <a:r>
              <a:rPr lang="en" i="1" dirty="0">
                <a:solidFill>
                  <a:schemeClr val="dk1"/>
                </a:solidFill>
                <a:latin typeface="Avenir"/>
                <a:ea typeface="Avenir"/>
                <a:cs typeface="Avenir"/>
                <a:sym typeface="Avenir"/>
              </a:rPr>
              <a:t>rarity</a:t>
            </a:r>
            <a:r>
              <a:rPr lang="en" dirty="0">
                <a:solidFill>
                  <a:schemeClr val="dk1"/>
                </a:solidFill>
                <a:latin typeface="Avenir"/>
                <a:ea typeface="Avenir"/>
                <a:cs typeface="Avenir"/>
                <a:sym typeface="Avenir"/>
              </a:rPr>
              <a:t> and </a:t>
            </a:r>
            <a:r>
              <a:rPr lang="en" i="1" dirty="0">
                <a:solidFill>
                  <a:schemeClr val="dk1"/>
                </a:solidFill>
                <a:latin typeface="Avenir"/>
                <a:ea typeface="Avenir"/>
                <a:cs typeface="Avenir"/>
                <a:sym typeface="Avenir"/>
              </a:rPr>
              <a:t>number</a:t>
            </a:r>
            <a:r>
              <a:rPr lang="en" dirty="0">
                <a:solidFill>
                  <a:schemeClr val="dk1"/>
                </a:solidFill>
                <a:latin typeface="Avenir"/>
                <a:ea typeface="Avenir"/>
                <a:cs typeface="Avenir"/>
                <a:sym typeface="Avenir"/>
              </a:rPr>
              <a:t> of distinct shared values </a:t>
            </a:r>
          </a:p>
          <a:p>
            <a:r>
              <a:rPr lang="en" dirty="0">
                <a:solidFill>
                  <a:schemeClr val="dk1"/>
                </a:solidFill>
                <a:latin typeface="Avenir"/>
                <a:ea typeface="Avenir"/>
                <a:cs typeface="Avenir"/>
                <a:sym typeface="Avenir"/>
              </a:rPr>
              <a:t>Use TF-IDF score (where Entity ~ Document)  </a:t>
            </a:r>
          </a:p>
        </p:txBody>
      </p:sp>
    </p:spTree>
    <p:extLst>
      <p:ext uri="{BB962C8B-B14F-4D97-AF65-F5344CB8AC3E}">
        <p14:creationId xmlns:p14="http://schemas.microsoft.com/office/powerpoint/2010/main" val="193604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8CA8636B-287D-794D-9396-82BBE45A072B}"/>
              </a:ext>
            </a:extLst>
          </p:cNvPr>
          <p:cNvGrpSpPr/>
          <p:nvPr/>
        </p:nvGrpSpPr>
        <p:grpSpPr>
          <a:xfrm>
            <a:off x="5209154" y="2265809"/>
            <a:ext cx="5748601" cy="4110422"/>
            <a:chOff x="6540562" y="2502076"/>
            <a:chExt cx="5748601" cy="4110422"/>
          </a:xfrm>
        </p:grpSpPr>
        <p:grpSp>
          <p:nvGrpSpPr>
            <p:cNvPr id="39" name="Group 38">
              <a:extLst>
                <a:ext uri="{FF2B5EF4-FFF2-40B4-BE49-F238E27FC236}">
                  <a16:creationId xmlns:a16="http://schemas.microsoft.com/office/drawing/2014/main" id="{84A305F6-1F40-1844-A036-DA1D1B2970F5}"/>
                </a:ext>
              </a:extLst>
            </p:cNvPr>
            <p:cNvGrpSpPr/>
            <p:nvPr/>
          </p:nvGrpSpPr>
          <p:grpSpPr>
            <a:xfrm>
              <a:off x="7437242" y="2502076"/>
              <a:ext cx="4851921" cy="3666350"/>
              <a:chOff x="-2101270" y="1752550"/>
              <a:chExt cx="12852189" cy="8439791"/>
            </a:xfrm>
          </p:grpSpPr>
          <p:pic>
            <p:nvPicPr>
              <p:cNvPr id="17" name="Google Shape;282;p30">
                <a:extLst>
                  <a:ext uri="{FF2B5EF4-FFF2-40B4-BE49-F238E27FC236}">
                    <a16:creationId xmlns:a16="http://schemas.microsoft.com/office/drawing/2014/main" id="{B7EAAFE1-1BA5-FB4B-A8B4-B5FF130F7776}"/>
                  </a:ext>
                </a:extLst>
              </p:cNvPr>
              <p:cNvPicPr preferRelativeResize="0"/>
              <p:nvPr/>
            </p:nvPicPr>
            <p:blipFill>
              <a:blip r:embed="rId3">
                <a:alphaModFix/>
              </a:blip>
              <a:stretch>
                <a:fillRect/>
              </a:stretch>
            </p:blipFill>
            <p:spPr>
              <a:xfrm>
                <a:off x="-2101270" y="5926685"/>
                <a:ext cx="7358417" cy="4265656"/>
              </a:xfrm>
              <a:prstGeom prst="rect">
                <a:avLst/>
              </a:prstGeom>
              <a:noFill/>
              <a:ln>
                <a:noFill/>
              </a:ln>
            </p:spPr>
          </p:pic>
          <p:sp>
            <p:nvSpPr>
              <p:cNvPr id="31" name="Rectangle 30">
                <a:extLst>
                  <a:ext uri="{FF2B5EF4-FFF2-40B4-BE49-F238E27FC236}">
                    <a16:creationId xmlns:a16="http://schemas.microsoft.com/office/drawing/2014/main" id="{9D4891EA-2C3D-AF42-A779-902D95F33BF3}"/>
                  </a:ext>
                </a:extLst>
              </p:cNvPr>
              <p:cNvSpPr/>
              <p:nvPr/>
            </p:nvSpPr>
            <p:spPr>
              <a:xfrm>
                <a:off x="-1539687" y="6124214"/>
                <a:ext cx="6767999" cy="3649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c 37">
                <a:extLst>
                  <a:ext uri="{FF2B5EF4-FFF2-40B4-BE49-F238E27FC236}">
                    <a16:creationId xmlns:a16="http://schemas.microsoft.com/office/drawing/2014/main" id="{AD4F1D95-1349-CD41-92B8-0B4B002FCC97}"/>
                  </a:ext>
                </a:extLst>
              </p:cNvPr>
              <p:cNvSpPr/>
              <p:nvPr/>
            </p:nvSpPr>
            <p:spPr>
              <a:xfrm rot="10472576">
                <a:off x="-1508521" y="1752550"/>
                <a:ext cx="12259440" cy="8000719"/>
              </a:xfrm>
              <a:prstGeom prst="arc">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24" name="Google Shape;287;p30">
              <a:extLst>
                <a:ext uri="{FF2B5EF4-FFF2-40B4-BE49-F238E27FC236}">
                  <a16:creationId xmlns:a16="http://schemas.microsoft.com/office/drawing/2014/main" id="{EDDD382B-4D4A-D941-AD94-25B47D1E7D92}"/>
                </a:ext>
              </a:extLst>
            </p:cNvPr>
            <p:cNvSpPr txBox="1"/>
            <p:nvPr/>
          </p:nvSpPr>
          <p:spPr>
            <a:xfrm rot="16200000">
              <a:off x="6082089" y="4995296"/>
              <a:ext cx="1314164" cy="3972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Avenir"/>
                  <a:ea typeface="Avenir"/>
                  <a:cs typeface="Avenir"/>
                  <a:sym typeface="Avenir"/>
                </a:rPr>
                <a:t> </a:t>
              </a:r>
            </a:p>
            <a:p>
              <a:pPr marL="0" lvl="0" indent="0" algn="l" rtl="0">
                <a:spcBef>
                  <a:spcPts val="0"/>
                </a:spcBef>
                <a:spcAft>
                  <a:spcPts val="0"/>
                </a:spcAft>
                <a:buNone/>
              </a:pPr>
              <a:r>
                <a:rPr lang="en" sz="2000" dirty="0">
                  <a:latin typeface="Avenir"/>
                  <a:ea typeface="Avenir"/>
                  <a:cs typeface="Avenir"/>
                  <a:sym typeface="Avenir"/>
                </a:rPr>
                <a:t>likelihood</a:t>
              </a:r>
              <a:endParaRPr sz="2000" dirty="0">
                <a:latin typeface="Avenir"/>
                <a:ea typeface="Avenir"/>
                <a:cs typeface="Avenir"/>
                <a:sym typeface="Avenir"/>
              </a:endParaRPr>
            </a:p>
          </p:txBody>
        </p:sp>
        <p:sp>
          <p:nvSpPr>
            <p:cNvPr id="27" name="Google Shape;288;p30">
              <a:extLst>
                <a:ext uri="{FF2B5EF4-FFF2-40B4-BE49-F238E27FC236}">
                  <a16:creationId xmlns:a16="http://schemas.microsoft.com/office/drawing/2014/main" id="{6C535C5E-4AB3-CE4B-9944-DE8767EE02BC}"/>
                </a:ext>
              </a:extLst>
            </p:cNvPr>
            <p:cNvSpPr txBox="1"/>
            <p:nvPr/>
          </p:nvSpPr>
          <p:spPr>
            <a:xfrm>
              <a:off x="7316925" y="6258673"/>
              <a:ext cx="3324560" cy="3538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latin typeface="Avenir"/>
                  <a:ea typeface="Avenir"/>
                  <a:cs typeface="Avenir"/>
                  <a:sym typeface="Avenir"/>
                </a:rPr>
                <a:t>S</a:t>
              </a:r>
              <a:r>
                <a:rPr lang="en" sz="2000" dirty="0" err="1">
                  <a:latin typeface="Avenir"/>
                  <a:ea typeface="Avenir"/>
                  <a:cs typeface="Avenir"/>
                  <a:sym typeface="Avenir"/>
                </a:rPr>
                <a:t>ubgraph</a:t>
              </a:r>
              <a:r>
                <a:rPr lang="en" sz="2000" dirty="0">
                  <a:latin typeface="Avenir"/>
                  <a:ea typeface="Avenir"/>
                  <a:cs typeface="Avenir"/>
                  <a:sym typeface="Avenir"/>
                </a:rPr>
                <a:t> Mass</a:t>
              </a:r>
              <a:endParaRPr sz="1000" dirty="0">
                <a:latin typeface="Avenir"/>
                <a:ea typeface="Avenir"/>
                <a:cs typeface="Avenir"/>
                <a:sym typeface="Avenir"/>
              </a:endParaRPr>
            </a:p>
          </p:txBody>
        </p:sp>
      </p:grpSp>
      <p:sp>
        <p:nvSpPr>
          <p:cNvPr id="2" name="Title 1">
            <a:extLst>
              <a:ext uri="{FF2B5EF4-FFF2-40B4-BE49-F238E27FC236}">
                <a16:creationId xmlns:a16="http://schemas.microsoft.com/office/drawing/2014/main" id="{AAEAC78B-745F-0849-938D-6F22352BFDAC}"/>
              </a:ext>
            </a:extLst>
          </p:cNvPr>
          <p:cNvSpPr>
            <a:spLocks noGrp="1"/>
          </p:cNvSpPr>
          <p:nvPr>
            <p:ph type="title"/>
          </p:nvPr>
        </p:nvSpPr>
        <p:spPr>
          <a:xfrm>
            <a:off x="463281" y="110374"/>
            <a:ext cx="10428495" cy="1325563"/>
          </a:xfrm>
        </p:spPr>
        <p:txBody>
          <a:bodyPr/>
          <a:lstStyle/>
          <a:p>
            <a:r>
              <a:rPr lang="en-US" b="1" dirty="0" err="1">
                <a:latin typeface="Avenir Book" panose="02000503020000020003" pitchFamily="2" charset="0"/>
              </a:rPr>
              <a:t>SliceNDice</a:t>
            </a:r>
            <a:r>
              <a:rPr lang="en-US" b="1" dirty="0">
                <a:latin typeface="Avenir Book" panose="02000503020000020003" pitchFamily="2" charset="0"/>
              </a:rPr>
              <a:t> Metric </a:t>
            </a:r>
            <a:r>
              <a:rPr lang="en-US" dirty="0">
                <a:latin typeface="Avenir Book" panose="02000503020000020003" pitchFamily="2" charset="0"/>
              </a:rPr>
              <a:t>(Single View)</a:t>
            </a:r>
            <a:r>
              <a:rPr lang="en-US" b="1" dirty="0">
                <a:latin typeface="Avenir Book" panose="02000503020000020003" pitchFamily="2" charset="0"/>
              </a:rPr>
              <a:t> </a:t>
            </a:r>
          </a:p>
        </p:txBody>
      </p:sp>
      <p:grpSp>
        <p:nvGrpSpPr>
          <p:cNvPr id="46" name="Group 45">
            <a:extLst>
              <a:ext uri="{FF2B5EF4-FFF2-40B4-BE49-F238E27FC236}">
                <a16:creationId xmlns:a16="http://schemas.microsoft.com/office/drawing/2014/main" id="{F6994E82-11CE-714A-9DCF-974BD7DBD239}"/>
              </a:ext>
            </a:extLst>
          </p:cNvPr>
          <p:cNvGrpSpPr/>
          <p:nvPr/>
        </p:nvGrpSpPr>
        <p:grpSpPr>
          <a:xfrm>
            <a:off x="13654612" y="184420"/>
            <a:ext cx="11872913" cy="6638224"/>
            <a:chOff x="171450" y="114300"/>
            <a:chExt cx="11872913" cy="6638224"/>
          </a:xfrm>
        </p:grpSpPr>
        <p:sp>
          <p:nvSpPr>
            <p:cNvPr id="47" name="Rectangle 46">
              <a:extLst>
                <a:ext uri="{FF2B5EF4-FFF2-40B4-BE49-F238E27FC236}">
                  <a16:creationId xmlns:a16="http://schemas.microsoft.com/office/drawing/2014/main" id="{05A77B4C-1AB6-D941-ACF2-9524B28334C3}"/>
                </a:ext>
              </a:extLst>
            </p:cNvPr>
            <p:cNvSpPr/>
            <p:nvPr/>
          </p:nvSpPr>
          <p:spPr>
            <a:xfrm>
              <a:off x="171450" y="114300"/>
              <a:ext cx="11872913" cy="663822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F391224-30E5-EA41-BDB9-8F73088DEB36}"/>
                </a:ext>
              </a:extLst>
            </p:cNvPr>
            <p:cNvSpPr/>
            <p:nvPr/>
          </p:nvSpPr>
          <p:spPr>
            <a:xfrm>
              <a:off x="1309373" y="3029985"/>
              <a:ext cx="9792300" cy="769441"/>
            </a:xfrm>
            <a:prstGeom prst="rect">
              <a:avLst/>
            </a:prstGeom>
          </p:spPr>
          <p:txBody>
            <a:bodyPr wrap="square">
              <a:spAutoFit/>
            </a:bodyPr>
            <a:lstStyle/>
            <a:p>
              <a:pPr marL="114300" lvl="0" algn="ctr">
                <a:buClr>
                  <a:schemeClr val="dk1"/>
                </a:buClr>
                <a:buSzPts val="1800"/>
              </a:pPr>
              <a:r>
                <a:rPr lang="en-US" sz="4400" b="1" dirty="0">
                  <a:solidFill>
                    <a:schemeClr val="dk1"/>
                  </a:solidFill>
                  <a:latin typeface="Avenir"/>
                  <a:ea typeface="Avenir"/>
                  <a:cs typeface="Avenir"/>
                  <a:sym typeface="Avenir"/>
                </a:rPr>
                <a:t>Satisfies all 5/5 axioms!!! </a:t>
              </a:r>
              <a:endParaRPr lang="en-US" sz="4400" dirty="0">
                <a:solidFill>
                  <a:schemeClr val="dk1"/>
                </a:solidFill>
                <a:latin typeface="Avenir"/>
                <a:ea typeface="Avenir"/>
                <a:cs typeface="Avenir"/>
                <a:sym typeface="Avenir"/>
              </a:endParaRPr>
            </a:p>
          </p:txBody>
        </p: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1646937-C0BD-F044-8A8E-4E9B99143DF7}"/>
                  </a:ext>
                </a:extLst>
              </p:cNvPr>
              <p:cNvSpPr txBox="1"/>
              <p:nvPr/>
            </p:nvSpPr>
            <p:spPr>
              <a:xfrm>
                <a:off x="6892813" y="1587980"/>
                <a:ext cx="3386667" cy="7269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𝐸𝑑𝑔𝑒</m:t>
                          </m:r>
                          <m:r>
                            <a:rPr lang="en-US" sz="2000" b="0" i="1" smtClean="0">
                              <a:latin typeface="Cambria Math" panose="02040503050406030204" pitchFamily="18" charset="0"/>
                            </a:rPr>
                            <m:t> </m:t>
                          </m:r>
                          <m:r>
                            <a:rPr lang="en-US" sz="2000" b="0" i="1" smtClean="0">
                              <a:latin typeface="Cambria Math" panose="02040503050406030204" pitchFamily="18" charset="0"/>
                            </a:rPr>
                            <m:t>𝑊𝑒𝑖𝑔h𝑡</m:t>
                          </m:r>
                        </m:e>
                        <m:sub>
                          <m:r>
                            <a:rPr lang="en-US" sz="2000" b="0" i="1" smtClean="0">
                              <a:latin typeface="Cambria Math" panose="02040503050406030204" pitchFamily="18" charset="0"/>
                            </a:rPr>
                            <m:t> </m:t>
                          </m:r>
                        </m:sub>
                      </m:sSub>
                      <m:r>
                        <a:rPr lang="en-US" sz="2000" b="0" i="1" smtClean="0">
                          <a:latin typeface="Cambria Math" panose="02040503050406030204" pitchFamily="18" charset="0"/>
                        </a:rPr>
                        <m:t> ~ </m:t>
                      </m:r>
                      <m:r>
                        <a:rPr lang="en-US" sz="2000" b="0" i="1" smtClean="0">
                          <a:latin typeface="Cambria Math" panose="02040503050406030204" pitchFamily="18" charset="0"/>
                        </a:rPr>
                        <m:t>𝐸𝑥𝑝</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𝐺𝑟𝑎𝑝h</m:t>
                          </m:r>
                          <m:r>
                            <a:rPr lang="en-US" sz="2000" b="0" i="1" smtClean="0">
                              <a:latin typeface="Cambria Math" panose="02040503050406030204" pitchFamily="18" charset="0"/>
                            </a:rPr>
                            <m:t> </m:t>
                          </m:r>
                          <m:r>
                            <a:rPr lang="en-US" sz="2000" b="0" i="1" smtClean="0">
                              <a:latin typeface="Cambria Math" panose="02040503050406030204" pitchFamily="18" charset="0"/>
                            </a:rPr>
                            <m:t>𝑉𝑜𝑙𝑢𝑚</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𝑒</m:t>
                              </m:r>
                            </m:e>
                            <m:sub>
                              <m:r>
                                <a:rPr lang="en-US" sz="2000" b="0" i="1" smtClean="0">
                                  <a:latin typeface="Cambria Math" panose="02040503050406030204" pitchFamily="18" charset="0"/>
                                </a:rPr>
                                <m:t> </m:t>
                              </m:r>
                            </m:sub>
                          </m:sSub>
                        </m:num>
                        <m:den>
                          <m:r>
                            <a:rPr lang="en-US" sz="2000" b="0" i="1" smtClean="0">
                              <a:latin typeface="Cambria Math" panose="02040503050406030204" pitchFamily="18" charset="0"/>
                            </a:rPr>
                            <m:t>𝐺𝑟𝑎𝑝h</m:t>
                          </m:r>
                          <m:r>
                            <a:rPr lang="en-US" sz="2000" b="0" i="1" smtClean="0">
                              <a:latin typeface="Cambria Math" panose="02040503050406030204" pitchFamily="18" charset="0"/>
                            </a:rPr>
                            <m:t> </m:t>
                          </m:r>
                          <m:r>
                            <a:rPr lang="en-US" sz="2000" b="0" i="1" smtClean="0">
                              <a:latin typeface="Cambria Math" panose="02040503050406030204" pitchFamily="18" charset="0"/>
                            </a:rPr>
                            <m:t>𝑀𝑎𝑠</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 </m:t>
                              </m:r>
                            </m:sub>
                          </m:sSub>
                        </m:den>
                      </m:f>
                      <m:r>
                        <a:rPr lang="en-US" sz="2000" b="0" i="1" smtClean="0">
                          <a:latin typeface="Cambria Math" panose="02040503050406030204" pitchFamily="18" charset="0"/>
                        </a:rPr>
                        <m:t>) </m:t>
                      </m:r>
                    </m:oMath>
                  </m:oMathPara>
                </a14:m>
                <a:endParaRPr lang="en-US" sz="2000" dirty="0"/>
              </a:p>
            </p:txBody>
          </p:sp>
        </mc:Choice>
        <mc:Fallback xmlns="">
          <p:sp>
            <p:nvSpPr>
              <p:cNvPr id="54" name="TextBox 53">
                <a:extLst>
                  <a:ext uri="{FF2B5EF4-FFF2-40B4-BE49-F238E27FC236}">
                    <a16:creationId xmlns:a16="http://schemas.microsoft.com/office/drawing/2014/main" id="{E1646937-C0BD-F044-8A8E-4E9B99143DF7}"/>
                  </a:ext>
                </a:extLst>
              </p:cNvPr>
              <p:cNvSpPr txBox="1">
                <a:spLocks noRot="1" noChangeAspect="1" noMove="1" noResize="1" noEditPoints="1" noAdjustHandles="1" noChangeArrowheads="1" noChangeShapeType="1" noTextEdit="1"/>
              </p:cNvSpPr>
              <p:nvPr/>
            </p:nvSpPr>
            <p:spPr>
              <a:xfrm>
                <a:off x="6892813" y="1587980"/>
                <a:ext cx="3386667" cy="726994"/>
              </a:xfrm>
              <a:prstGeom prst="rect">
                <a:avLst/>
              </a:prstGeom>
              <a:blipFill>
                <a:blip r:embed="rId4"/>
                <a:stretch>
                  <a:fillRect l="-749" r="-30712" b="-12069"/>
                </a:stretch>
              </a:blipFill>
            </p:spPr>
            <p:txBody>
              <a:bodyPr/>
              <a:lstStyle/>
              <a:p>
                <a:r>
                  <a:rPr lang="en-US">
                    <a:noFill/>
                  </a:rPr>
                  <a:t> </a:t>
                </a:r>
              </a:p>
            </p:txBody>
          </p:sp>
        </mc:Fallback>
      </mc:AlternateContent>
      <p:sp>
        <p:nvSpPr>
          <p:cNvPr id="58" name="Content Placeholder 2">
            <a:extLst>
              <a:ext uri="{FF2B5EF4-FFF2-40B4-BE49-F238E27FC236}">
                <a16:creationId xmlns:a16="http://schemas.microsoft.com/office/drawing/2014/main" id="{15A0EF62-1253-9B4B-A371-DFD5798C9675}"/>
              </a:ext>
            </a:extLst>
          </p:cNvPr>
          <p:cNvSpPr txBox="1">
            <a:spLocks/>
          </p:cNvSpPr>
          <p:nvPr/>
        </p:nvSpPr>
        <p:spPr>
          <a:xfrm>
            <a:off x="463282" y="2230837"/>
            <a:ext cx="6077279" cy="467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latin typeface="Avenir Book" panose="02000503020000020003" pitchFamily="2" charset="0"/>
              </a:rPr>
              <a:t>(Expected value is average edge weight) </a:t>
            </a: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9488D552-E8A5-9D41-9E90-413F916849A0}"/>
                  </a:ext>
                </a:extLst>
              </p:cNvPr>
              <p:cNvSpPr txBox="1"/>
              <p:nvPr/>
            </p:nvSpPr>
            <p:spPr>
              <a:xfrm>
                <a:off x="2342355" y="2962319"/>
                <a:ext cx="4418221" cy="7286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𝑆𝑢𝑏𝑔𝑟𝑎𝑝h</m:t>
                      </m:r>
                      <m:r>
                        <a:rPr lang="en-US" sz="2000" b="0" i="1" smtClean="0">
                          <a:latin typeface="Cambria Math" panose="02040503050406030204" pitchFamily="18" charset="0"/>
                        </a:rPr>
                        <m:t> </m:t>
                      </m:r>
                      <m:r>
                        <a:rPr lang="en-US" sz="2000" b="0" i="1" smtClean="0">
                          <a:latin typeface="Cambria Math" panose="02040503050406030204" pitchFamily="18" charset="0"/>
                        </a:rPr>
                        <m:t>𝑀𝑎𝑠𝑠</m:t>
                      </m:r>
                      <m:r>
                        <a:rPr lang="en-US" sz="2000" b="0" i="1" smtClean="0">
                          <a:latin typeface="Cambria Math" panose="02040503050406030204" pitchFamily="18" charset="0"/>
                        </a:rPr>
                        <m:t>  ~ </m:t>
                      </m:r>
                      <m:r>
                        <a:rPr lang="en-US" sz="2000" b="0" i="1" smtClean="0">
                          <a:latin typeface="Cambria Math" panose="02040503050406030204" pitchFamily="18" charset="0"/>
                        </a:rPr>
                        <m:t>𝐺𝑎𝑚𝑚𝑎</m:t>
                      </m:r>
                      <m:r>
                        <a:rPr lang="en-US" sz="2000" b="0" i="1" smtClean="0">
                          <a:latin typeface="Cambria Math" panose="02040503050406030204" pitchFamily="18" charset="0"/>
                        </a:rPr>
                        <m:t>(</m:t>
                      </m:r>
                      <m:r>
                        <a:rPr lang="en-US" sz="2000" b="0" i="1" smtClean="0">
                          <a:latin typeface="Cambria Math" panose="02040503050406030204" pitchFamily="18" charset="0"/>
                        </a:rPr>
                        <m:t>𝑆𝑢𝑏𝑔𝑟𝑎𝑝h</m:t>
                      </m:r>
                      <m:r>
                        <a:rPr lang="en-US" sz="2000" b="0" i="1" smtClean="0">
                          <a:latin typeface="Cambria Math" panose="02040503050406030204" pitchFamily="18" charset="0"/>
                        </a:rPr>
                        <m:t> </m:t>
                      </m:r>
                      <m:r>
                        <a:rPr lang="en-US" sz="2000" b="0" i="1" smtClean="0">
                          <a:latin typeface="Cambria Math" panose="02040503050406030204" pitchFamily="18" charset="0"/>
                        </a:rPr>
                        <m:t>𝑉𝑜𝑙𝑢𝑚𝑒</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𝐺𝑟𝑎𝑝h</m:t>
                          </m:r>
                          <m:r>
                            <a:rPr lang="en-US" sz="2000" b="0" i="1" smtClean="0">
                              <a:latin typeface="Cambria Math" panose="02040503050406030204" pitchFamily="18" charset="0"/>
                            </a:rPr>
                            <m:t> </m:t>
                          </m:r>
                          <m:r>
                            <a:rPr lang="en-US" sz="2000" b="0" i="1" smtClean="0">
                              <a:latin typeface="Cambria Math" panose="02040503050406030204" pitchFamily="18" charset="0"/>
                            </a:rPr>
                            <m:t>𝑉𝑜𝑙𝑢𝑚𝑒</m:t>
                          </m:r>
                        </m:num>
                        <m:den>
                          <m:r>
                            <a:rPr lang="en-US" sz="2000" b="0" i="1" smtClean="0">
                              <a:latin typeface="Cambria Math" panose="02040503050406030204" pitchFamily="18" charset="0"/>
                            </a:rPr>
                            <m:t>𝐺𝑟𝑎𝑝h</m:t>
                          </m:r>
                          <m:r>
                            <a:rPr lang="en-US" sz="2000" b="0" i="1" smtClean="0">
                              <a:latin typeface="Cambria Math" panose="02040503050406030204" pitchFamily="18" charset="0"/>
                            </a:rPr>
                            <m:t> </m:t>
                          </m:r>
                          <m:r>
                            <a:rPr lang="en-US" sz="2000" b="0" i="1" smtClean="0">
                              <a:latin typeface="Cambria Math" panose="02040503050406030204" pitchFamily="18" charset="0"/>
                            </a:rPr>
                            <m:t>𝑀𝑎𝑠𝑠</m:t>
                          </m:r>
                        </m:den>
                      </m:f>
                      <m:r>
                        <a:rPr lang="en-US" sz="2000" b="0" i="1" smtClean="0">
                          <a:latin typeface="Cambria Math" panose="02040503050406030204" pitchFamily="18" charset="0"/>
                        </a:rPr>
                        <m:t>) </m:t>
                      </m:r>
                    </m:oMath>
                  </m:oMathPara>
                </a14:m>
                <a:endParaRPr lang="en-US" sz="2000" dirty="0"/>
              </a:p>
            </p:txBody>
          </p:sp>
        </mc:Choice>
        <mc:Fallback xmlns="">
          <p:sp>
            <p:nvSpPr>
              <p:cNvPr id="60" name="TextBox 59">
                <a:extLst>
                  <a:ext uri="{FF2B5EF4-FFF2-40B4-BE49-F238E27FC236}">
                    <a16:creationId xmlns:a16="http://schemas.microsoft.com/office/drawing/2014/main" id="{9488D552-E8A5-9D41-9E90-413F916849A0}"/>
                  </a:ext>
                </a:extLst>
              </p:cNvPr>
              <p:cNvSpPr txBox="1">
                <a:spLocks noRot="1" noChangeAspect="1" noMove="1" noResize="1" noEditPoints="1" noAdjustHandles="1" noChangeArrowheads="1" noChangeShapeType="1" noTextEdit="1"/>
              </p:cNvSpPr>
              <p:nvPr/>
            </p:nvSpPr>
            <p:spPr>
              <a:xfrm>
                <a:off x="2342355" y="2962319"/>
                <a:ext cx="4418221" cy="728661"/>
              </a:xfrm>
              <a:prstGeom prst="rect">
                <a:avLst/>
              </a:prstGeom>
              <a:blipFill>
                <a:blip r:embed="rId5"/>
                <a:stretch>
                  <a:fillRect l="-287" r="-63897" b="-10169"/>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89937B6F-9E1C-FF41-8AFA-31658C652EEB}"/>
              </a:ext>
            </a:extLst>
          </p:cNvPr>
          <p:cNvSpPr txBox="1"/>
          <p:nvPr/>
        </p:nvSpPr>
        <p:spPr>
          <a:xfrm>
            <a:off x="12276667" y="3691467"/>
            <a:ext cx="184731" cy="369332"/>
          </a:xfrm>
          <a:prstGeom prst="rect">
            <a:avLst/>
          </a:prstGeom>
          <a:noFill/>
        </p:spPr>
        <p:txBody>
          <a:bodyPr wrap="none" rtlCol="0">
            <a:spAutoFit/>
          </a:bodyPr>
          <a:lstStyle/>
          <a:p>
            <a:endParaRPr lang="en-US" dirty="0"/>
          </a:p>
        </p:txBody>
      </p:sp>
      <p:sp>
        <p:nvSpPr>
          <p:cNvPr id="62" name="Rectangle 61">
            <a:extLst>
              <a:ext uri="{FF2B5EF4-FFF2-40B4-BE49-F238E27FC236}">
                <a16:creationId xmlns:a16="http://schemas.microsoft.com/office/drawing/2014/main" id="{86BD5693-09C0-FE4A-A8F0-10D154CC964F}"/>
              </a:ext>
            </a:extLst>
          </p:cNvPr>
          <p:cNvSpPr/>
          <p:nvPr/>
        </p:nvSpPr>
        <p:spPr>
          <a:xfrm>
            <a:off x="463282" y="1549918"/>
            <a:ext cx="10729651" cy="461665"/>
          </a:xfrm>
          <a:prstGeom prst="rect">
            <a:avLst/>
          </a:prstGeom>
        </p:spPr>
        <p:txBody>
          <a:bodyPr wrap="square">
            <a:spAutoFit/>
          </a:bodyPr>
          <a:lstStyle/>
          <a:p>
            <a:r>
              <a:rPr lang="en-US" sz="2400" dirty="0">
                <a:latin typeface="Avenir Book" panose="02000503020000020003" pitchFamily="2" charset="0"/>
              </a:rPr>
              <a:t>         </a:t>
            </a:r>
            <a:r>
              <a:rPr lang="en-US" sz="2400" dirty="0" err="1">
                <a:latin typeface="Avenir Book" panose="02000503020000020003" pitchFamily="2" charset="0"/>
              </a:rPr>
              <a:t>Erdos</a:t>
            </a:r>
            <a:r>
              <a:rPr lang="en-US" sz="2400" dirty="0">
                <a:latin typeface="Avenir Book" panose="02000503020000020003" pitchFamily="2" charset="0"/>
              </a:rPr>
              <a:t>-</a:t>
            </a:r>
            <a:r>
              <a:rPr lang="en-US" sz="2400" dirty="0" err="1">
                <a:latin typeface="Avenir Book" panose="02000503020000020003" pitchFamily="2" charset="0"/>
              </a:rPr>
              <a:t>Renyi</a:t>
            </a:r>
            <a:r>
              <a:rPr lang="en-US" sz="2400" dirty="0">
                <a:latin typeface="Avenir Book" panose="02000503020000020003" pitchFamily="2" charset="0"/>
              </a:rPr>
              <a:t>-Exponential model</a:t>
            </a:r>
          </a:p>
        </p:txBody>
      </p:sp>
      <p:sp>
        <p:nvSpPr>
          <p:cNvPr id="66" name="Google Shape;188;p26">
            <a:extLst>
              <a:ext uri="{FF2B5EF4-FFF2-40B4-BE49-F238E27FC236}">
                <a16:creationId xmlns:a16="http://schemas.microsoft.com/office/drawing/2014/main" id="{1286EB9C-3938-C247-A2F5-C211AE3C3737}"/>
              </a:ext>
            </a:extLst>
          </p:cNvPr>
          <p:cNvSpPr/>
          <p:nvPr/>
        </p:nvSpPr>
        <p:spPr>
          <a:xfrm>
            <a:off x="4192469" y="4274061"/>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latin typeface="Avenir Book" panose="02000503020000020003" pitchFamily="2" charset="0"/>
              </a:rPr>
              <a:t>2</a:t>
            </a:r>
            <a:endParaRPr dirty="0">
              <a:solidFill>
                <a:schemeClr val="bg1"/>
              </a:solidFill>
              <a:latin typeface="Avenir Book" panose="02000503020000020003" pitchFamily="2" charset="0"/>
            </a:endParaRPr>
          </a:p>
        </p:txBody>
      </p:sp>
      <p:sp>
        <p:nvSpPr>
          <p:cNvPr id="67" name="Google Shape;190;p26">
            <a:extLst>
              <a:ext uri="{FF2B5EF4-FFF2-40B4-BE49-F238E27FC236}">
                <a16:creationId xmlns:a16="http://schemas.microsoft.com/office/drawing/2014/main" id="{01F969E9-A9C8-A443-B8EF-9CBC9331BA9B}"/>
              </a:ext>
            </a:extLst>
          </p:cNvPr>
          <p:cNvSpPr/>
          <p:nvPr/>
        </p:nvSpPr>
        <p:spPr>
          <a:xfrm>
            <a:off x="3080255" y="4257127"/>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rPr>
              <a:t>1</a:t>
            </a:r>
            <a:endParaRPr dirty="0">
              <a:solidFill>
                <a:schemeClr val="bg1"/>
              </a:solidFill>
            </a:endParaRPr>
          </a:p>
        </p:txBody>
      </p:sp>
      <p:sp>
        <p:nvSpPr>
          <p:cNvPr id="68" name="Google Shape;188;p26">
            <a:extLst>
              <a:ext uri="{FF2B5EF4-FFF2-40B4-BE49-F238E27FC236}">
                <a16:creationId xmlns:a16="http://schemas.microsoft.com/office/drawing/2014/main" id="{4471FD9D-51ED-2B44-BC48-EE4DF7757A41}"/>
              </a:ext>
            </a:extLst>
          </p:cNvPr>
          <p:cNvSpPr/>
          <p:nvPr/>
        </p:nvSpPr>
        <p:spPr>
          <a:xfrm>
            <a:off x="4199178" y="5291852"/>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latin typeface="Avenir Book" panose="02000503020000020003" pitchFamily="2" charset="0"/>
              </a:rPr>
              <a:t>4</a:t>
            </a:r>
            <a:endParaRPr dirty="0">
              <a:solidFill>
                <a:schemeClr val="bg1"/>
              </a:solidFill>
              <a:latin typeface="Avenir Book" panose="02000503020000020003" pitchFamily="2" charset="0"/>
            </a:endParaRPr>
          </a:p>
        </p:txBody>
      </p:sp>
      <p:sp>
        <p:nvSpPr>
          <p:cNvPr id="69" name="Google Shape;190;p26">
            <a:extLst>
              <a:ext uri="{FF2B5EF4-FFF2-40B4-BE49-F238E27FC236}">
                <a16:creationId xmlns:a16="http://schemas.microsoft.com/office/drawing/2014/main" id="{B2B2343C-57C1-584C-9BD6-9AA3CD8DC381}"/>
              </a:ext>
            </a:extLst>
          </p:cNvPr>
          <p:cNvSpPr/>
          <p:nvPr/>
        </p:nvSpPr>
        <p:spPr>
          <a:xfrm>
            <a:off x="3050816" y="5284285"/>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rPr>
              <a:t>3</a:t>
            </a:r>
            <a:endParaRPr dirty="0">
              <a:solidFill>
                <a:schemeClr val="bg1"/>
              </a:solidFill>
            </a:endParaRPr>
          </a:p>
        </p:txBody>
      </p:sp>
      <p:grpSp>
        <p:nvGrpSpPr>
          <p:cNvPr id="88" name="Group 87">
            <a:extLst>
              <a:ext uri="{FF2B5EF4-FFF2-40B4-BE49-F238E27FC236}">
                <a16:creationId xmlns:a16="http://schemas.microsoft.com/office/drawing/2014/main" id="{51672623-6D14-7E4E-A167-DCF9A248B71E}"/>
              </a:ext>
            </a:extLst>
          </p:cNvPr>
          <p:cNvGrpSpPr/>
          <p:nvPr/>
        </p:nvGrpSpPr>
        <p:grpSpPr>
          <a:xfrm>
            <a:off x="6240246" y="4124622"/>
            <a:ext cx="123697" cy="1625741"/>
            <a:chOff x="5110082" y="4134007"/>
            <a:chExt cx="112452" cy="1625741"/>
          </a:xfrm>
        </p:grpSpPr>
        <p:cxnSp>
          <p:nvCxnSpPr>
            <p:cNvPr id="19" name="Google Shape;284;p30">
              <a:extLst>
                <a:ext uri="{FF2B5EF4-FFF2-40B4-BE49-F238E27FC236}">
                  <a16:creationId xmlns:a16="http://schemas.microsoft.com/office/drawing/2014/main" id="{497BE71A-36FB-D54A-861D-7D233CA5C9A1}"/>
                </a:ext>
              </a:extLst>
            </p:cNvPr>
            <p:cNvCxnSpPr>
              <a:cxnSpLocks/>
            </p:cNvCxnSpPr>
            <p:nvPr/>
          </p:nvCxnSpPr>
          <p:spPr>
            <a:xfrm flipH="1">
              <a:off x="5157788" y="4245904"/>
              <a:ext cx="17041" cy="1513844"/>
            </a:xfrm>
            <a:prstGeom prst="straightConnector1">
              <a:avLst/>
            </a:prstGeom>
            <a:noFill/>
            <a:ln w="9525" cap="flat" cmpd="sng">
              <a:solidFill>
                <a:srgbClr val="FF0000"/>
              </a:solidFill>
              <a:prstDash val="dash"/>
              <a:round/>
              <a:headEnd type="none" w="med" len="med"/>
              <a:tailEnd type="none" w="med" len="med"/>
            </a:ln>
          </p:spPr>
        </p:cxnSp>
        <p:sp>
          <p:nvSpPr>
            <p:cNvPr id="81" name="Oval 80">
              <a:extLst>
                <a:ext uri="{FF2B5EF4-FFF2-40B4-BE49-F238E27FC236}">
                  <a16:creationId xmlns:a16="http://schemas.microsoft.com/office/drawing/2014/main" id="{F6BCD620-956A-E94E-A4D4-A740A5E7B024}"/>
                </a:ext>
              </a:extLst>
            </p:cNvPr>
            <p:cNvSpPr/>
            <p:nvPr/>
          </p:nvSpPr>
          <p:spPr>
            <a:xfrm>
              <a:off x="5110082" y="4134007"/>
              <a:ext cx="112452"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4839BA40-9AD5-DD40-9E0A-B669A8962D31}"/>
              </a:ext>
            </a:extLst>
          </p:cNvPr>
          <p:cNvGrpSpPr/>
          <p:nvPr/>
        </p:nvGrpSpPr>
        <p:grpSpPr>
          <a:xfrm>
            <a:off x="6745422" y="5060197"/>
            <a:ext cx="123697" cy="681561"/>
            <a:chOff x="5615258" y="5069582"/>
            <a:chExt cx="112452" cy="681561"/>
          </a:xfrm>
        </p:grpSpPr>
        <p:cxnSp>
          <p:nvCxnSpPr>
            <p:cNvPr id="71" name="Google Shape;284;p30">
              <a:extLst>
                <a:ext uri="{FF2B5EF4-FFF2-40B4-BE49-F238E27FC236}">
                  <a16:creationId xmlns:a16="http://schemas.microsoft.com/office/drawing/2014/main" id="{2AC5876A-2359-1149-8588-DE0A29C09A30}"/>
                </a:ext>
              </a:extLst>
            </p:cNvPr>
            <p:cNvCxnSpPr>
              <a:cxnSpLocks/>
            </p:cNvCxnSpPr>
            <p:nvPr/>
          </p:nvCxnSpPr>
          <p:spPr>
            <a:xfrm flipH="1">
              <a:off x="5668678" y="5159829"/>
              <a:ext cx="5613" cy="591314"/>
            </a:xfrm>
            <a:prstGeom prst="straightConnector1">
              <a:avLst/>
            </a:prstGeom>
            <a:noFill/>
            <a:ln w="9525" cap="flat" cmpd="sng">
              <a:solidFill>
                <a:srgbClr val="FF0000"/>
              </a:solidFill>
              <a:prstDash val="dash"/>
              <a:round/>
              <a:headEnd type="none" w="med" len="med"/>
              <a:tailEnd type="none" w="med" len="med"/>
            </a:ln>
          </p:spPr>
        </p:cxnSp>
        <p:sp>
          <p:nvSpPr>
            <p:cNvPr id="84" name="Oval 83">
              <a:extLst>
                <a:ext uri="{FF2B5EF4-FFF2-40B4-BE49-F238E27FC236}">
                  <a16:creationId xmlns:a16="http://schemas.microsoft.com/office/drawing/2014/main" id="{E2B0AE6A-E899-E544-856A-DA36E4145D3C}"/>
                </a:ext>
              </a:extLst>
            </p:cNvPr>
            <p:cNvSpPr/>
            <p:nvPr/>
          </p:nvSpPr>
          <p:spPr>
            <a:xfrm>
              <a:off x="5615258" y="5069582"/>
              <a:ext cx="112452"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49BE033C-AA71-3941-A3F9-570718415E0A}"/>
              </a:ext>
            </a:extLst>
          </p:cNvPr>
          <p:cNvGrpSpPr/>
          <p:nvPr/>
        </p:nvGrpSpPr>
        <p:grpSpPr>
          <a:xfrm>
            <a:off x="7264234" y="5393352"/>
            <a:ext cx="123697" cy="383333"/>
            <a:chOff x="6134070" y="5402737"/>
            <a:chExt cx="112452" cy="383333"/>
          </a:xfrm>
        </p:grpSpPr>
        <p:cxnSp>
          <p:nvCxnSpPr>
            <p:cNvPr id="76" name="Google Shape;284;p30">
              <a:extLst>
                <a:ext uri="{FF2B5EF4-FFF2-40B4-BE49-F238E27FC236}">
                  <a16:creationId xmlns:a16="http://schemas.microsoft.com/office/drawing/2014/main" id="{2E0DA70C-73B6-914D-B7E6-E40F3BF83AE5}"/>
                </a:ext>
              </a:extLst>
            </p:cNvPr>
            <p:cNvCxnSpPr>
              <a:cxnSpLocks/>
            </p:cNvCxnSpPr>
            <p:nvPr/>
          </p:nvCxnSpPr>
          <p:spPr>
            <a:xfrm flipH="1">
              <a:off x="6173755" y="5464496"/>
              <a:ext cx="16541" cy="321574"/>
            </a:xfrm>
            <a:prstGeom prst="straightConnector1">
              <a:avLst/>
            </a:prstGeom>
            <a:noFill/>
            <a:ln w="9525" cap="flat" cmpd="sng">
              <a:solidFill>
                <a:srgbClr val="FF0000"/>
              </a:solidFill>
              <a:prstDash val="dash"/>
              <a:round/>
              <a:headEnd type="none" w="med" len="med"/>
              <a:tailEnd type="none" w="med" len="med"/>
            </a:ln>
          </p:spPr>
        </p:cxnSp>
        <p:sp>
          <p:nvSpPr>
            <p:cNvPr id="85" name="Oval 84">
              <a:extLst>
                <a:ext uri="{FF2B5EF4-FFF2-40B4-BE49-F238E27FC236}">
                  <a16:creationId xmlns:a16="http://schemas.microsoft.com/office/drawing/2014/main" id="{943A30C6-10AE-DA4B-AD10-9702F9FF8EF6}"/>
                </a:ext>
              </a:extLst>
            </p:cNvPr>
            <p:cNvSpPr/>
            <p:nvPr/>
          </p:nvSpPr>
          <p:spPr>
            <a:xfrm>
              <a:off x="6134070" y="5402737"/>
              <a:ext cx="112452"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4B4390E1-D7A3-9F44-90C6-64A045D22391}"/>
              </a:ext>
            </a:extLst>
          </p:cNvPr>
          <p:cNvGrpSpPr/>
          <p:nvPr/>
        </p:nvGrpSpPr>
        <p:grpSpPr>
          <a:xfrm>
            <a:off x="7785486" y="5567242"/>
            <a:ext cx="123697" cy="205872"/>
            <a:chOff x="6655322" y="5576627"/>
            <a:chExt cx="112452" cy="205872"/>
          </a:xfrm>
        </p:grpSpPr>
        <p:cxnSp>
          <p:nvCxnSpPr>
            <p:cNvPr id="79" name="Google Shape;284;p30">
              <a:extLst>
                <a:ext uri="{FF2B5EF4-FFF2-40B4-BE49-F238E27FC236}">
                  <a16:creationId xmlns:a16="http://schemas.microsoft.com/office/drawing/2014/main" id="{4B651DA4-75E8-7D4D-A022-5FC15BCACD99}"/>
                </a:ext>
              </a:extLst>
            </p:cNvPr>
            <p:cNvCxnSpPr>
              <a:cxnSpLocks/>
            </p:cNvCxnSpPr>
            <p:nvPr/>
          </p:nvCxnSpPr>
          <p:spPr>
            <a:xfrm flipH="1">
              <a:off x="6686866" y="5576627"/>
              <a:ext cx="10554" cy="205872"/>
            </a:xfrm>
            <a:prstGeom prst="straightConnector1">
              <a:avLst/>
            </a:prstGeom>
            <a:noFill/>
            <a:ln w="9525" cap="flat" cmpd="sng">
              <a:solidFill>
                <a:srgbClr val="FF0000"/>
              </a:solidFill>
              <a:prstDash val="dash"/>
              <a:round/>
              <a:headEnd type="none" w="med" len="med"/>
              <a:tailEnd type="none" w="med" len="med"/>
            </a:ln>
          </p:spPr>
        </p:cxnSp>
        <p:sp>
          <p:nvSpPr>
            <p:cNvPr id="86" name="Oval 85">
              <a:extLst>
                <a:ext uri="{FF2B5EF4-FFF2-40B4-BE49-F238E27FC236}">
                  <a16:creationId xmlns:a16="http://schemas.microsoft.com/office/drawing/2014/main" id="{628FD401-0F11-EB4E-9541-DC2CB096DD9A}"/>
                </a:ext>
              </a:extLst>
            </p:cNvPr>
            <p:cNvSpPr/>
            <p:nvPr/>
          </p:nvSpPr>
          <p:spPr>
            <a:xfrm>
              <a:off x="6655322" y="5579559"/>
              <a:ext cx="112452"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Oval 86">
            <a:extLst>
              <a:ext uri="{FF2B5EF4-FFF2-40B4-BE49-F238E27FC236}">
                <a16:creationId xmlns:a16="http://schemas.microsoft.com/office/drawing/2014/main" id="{5C484AC3-66C6-8C48-8C1F-8D97C4DAFEF0}"/>
              </a:ext>
            </a:extLst>
          </p:cNvPr>
          <p:cNvSpPr/>
          <p:nvPr/>
        </p:nvSpPr>
        <p:spPr>
          <a:xfrm>
            <a:off x="8280245" y="5661157"/>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a:extLst>
              <a:ext uri="{FF2B5EF4-FFF2-40B4-BE49-F238E27FC236}">
                <a16:creationId xmlns:a16="http://schemas.microsoft.com/office/drawing/2014/main" id="{D65C126C-E9CB-5643-B6EF-BEB738B9071D}"/>
              </a:ext>
            </a:extLst>
          </p:cNvPr>
          <p:cNvCxnSpPr>
            <a:stCxn id="67" idx="6"/>
            <a:endCxn id="66" idx="2"/>
          </p:cNvCxnSpPr>
          <p:nvPr/>
        </p:nvCxnSpPr>
        <p:spPr>
          <a:xfrm>
            <a:off x="3569975" y="4481767"/>
            <a:ext cx="622494" cy="1693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A345062-4820-EF45-83AC-CA54D50FF7E4}"/>
              </a:ext>
            </a:extLst>
          </p:cNvPr>
          <p:cNvCxnSpPr>
            <a:cxnSpLocks/>
            <a:stCxn id="66" idx="4"/>
            <a:endCxn id="68" idx="0"/>
          </p:cNvCxnSpPr>
          <p:nvPr/>
        </p:nvCxnSpPr>
        <p:spPr>
          <a:xfrm>
            <a:off x="4437329" y="4723340"/>
            <a:ext cx="6709" cy="56851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9E422E2-373C-974C-826F-60FE21D1294F}"/>
              </a:ext>
            </a:extLst>
          </p:cNvPr>
          <p:cNvCxnSpPr>
            <a:cxnSpLocks/>
            <a:stCxn id="68" idx="2"/>
            <a:endCxn id="69" idx="6"/>
          </p:cNvCxnSpPr>
          <p:nvPr/>
        </p:nvCxnSpPr>
        <p:spPr>
          <a:xfrm flipH="1" flipV="1">
            <a:off x="3540536" y="5508925"/>
            <a:ext cx="658642" cy="756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C65FD7F-0335-0248-897C-60BE3AB07D97}"/>
              </a:ext>
            </a:extLst>
          </p:cNvPr>
          <p:cNvCxnSpPr>
            <a:cxnSpLocks/>
            <a:stCxn id="69" idx="0"/>
            <a:endCxn id="67" idx="4"/>
          </p:cNvCxnSpPr>
          <p:nvPr/>
        </p:nvCxnSpPr>
        <p:spPr>
          <a:xfrm flipV="1">
            <a:off x="3295676" y="4706406"/>
            <a:ext cx="29439" cy="57787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8B6AB9D-1E12-454D-9EAD-312DFEC68924}"/>
              </a:ext>
            </a:extLst>
          </p:cNvPr>
          <p:cNvSpPr/>
          <p:nvPr/>
        </p:nvSpPr>
        <p:spPr>
          <a:xfrm>
            <a:off x="8737445" y="5644225"/>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a16="http://schemas.microsoft.com/office/drawing/2014/main" id="{AD8B270C-B450-5B48-8B47-FBC4F70F81C1}"/>
              </a:ext>
            </a:extLst>
          </p:cNvPr>
          <p:cNvCxnSpPr>
            <a:cxnSpLocks/>
            <a:stCxn id="67" idx="5"/>
            <a:endCxn id="68" idx="1"/>
          </p:cNvCxnSpPr>
          <p:nvPr/>
        </p:nvCxnSpPr>
        <p:spPr>
          <a:xfrm>
            <a:off x="3498257" y="4640611"/>
            <a:ext cx="772639" cy="71703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4B1230FA-D439-D747-B293-66835DCA5C5E}"/>
              </a:ext>
            </a:extLst>
          </p:cNvPr>
          <p:cNvSpPr txBox="1"/>
          <p:nvPr/>
        </p:nvSpPr>
        <p:spPr>
          <a:xfrm rot="16200000">
            <a:off x="4408725" y="4751888"/>
            <a:ext cx="2631611" cy="400110"/>
          </a:xfrm>
          <a:prstGeom prst="rect">
            <a:avLst/>
          </a:prstGeom>
          <a:noFill/>
        </p:spPr>
        <p:txBody>
          <a:bodyPr wrap="square" rtlCol="0">
            <a:spAutoFit/>
          </a:bodyPr>
          <a:lstStyle/>
          <a:p>
            <a:r>
              <a:rPr lang="en-US" sz="2000" b="1" dirty="0">
                <a:latin typeface="Avenir Book" panose="02000503020000020003" pitchFamily="2" charset="0"/>
              </a:rPr>
              <a:t>-log(                    )</a:t>
            </a:r>
          </a:p>
        </p:txBody>
      </p:sp>
    </p:spTree>
    <p:extLst>
      <p:ext uri="{BB962C8B-B14F-4D97-AF65-F5344CB8AC3E}">
        <p14:creationId xmlns:p14="http://schemas.microsoft.com/office/powerpoint/2010/main" val="141541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88"/>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89"/>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9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90"/>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9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91"/>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8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87"/>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10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107"/>
                                        </p:tgtEl>
                                        <p:attrNameLst>
                                          <p:attrName>style.visibility</p:attrName>
                                        </p:attrNameLst>
                                      </p:cBhvr>
                                      <p:to>
                                        <p:strVal val="visible"/>
                                      </p:to>
                                    </p:set>
                                    <p:animEffect transition="in" filter="dissolve">
                                      <p:cBhvr>
                                        <p:cTn id="91"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8" grpId="0"/>
      <p:bldP spid="60" grpId="0"/>
      <p:bldP spid="62" grpId="0"/>
      <p:bldP spid="66" grpId="0" animBg="1"/>
      <p:bldP spid="67" grpId="0" animBg="1"/>
      <p:bldP spid="68" grpId="0" animBg="1"/>
      <p:bldP spid="69" grpId="0" animBg="1"/>
      <p:bldP spid="87" grpId="0" animBg="1"/>
      <p:bldP spid="87" grpId="1" animBg="1"/>
      <p:bldP spid="103" grpId="0" animBg="1"/>
      <p:bldP spid="10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8CA8636B-287D-794D-9396-82BBE45A072B}"/>
              </a:ext>
            </a:extLst>
          </p:cNvPr>
          <p:cNvGrpSpPr/>
          <p:nvPr/>
        </p:nvGrpSpPr>
        <p:grpSpPr>
          <a:xfrm>
            <a:off x="5209154" y="4079105"/>
            <a:ext cx="4100923" cy="2297126"/>
            <a:chOff x="6540562" y="4315372"/>
            <a:chExt cx="4100923" cy="2297126"/>
          </a:xfrm>
        </p:grpSpPr>
        <p:grpSp>
          <p:nvGrpSpPr>
            <p:cNvPr id="39" name="Group 38">
              <a:extLst>
                <a:ext uri="{FF2B5EF4-FFF2-40B4-BE49-F238E27FC236}">
                  <a16:creationId xmlns:a16="http://schemas.microsoft.com/office/drawing/2014/main" id="{84A305F6-1F40-1844-A036-DA1D1B2970F5}"/>
                </a:ext>
              </a:extLst>
            </p:cNvPr>
            <p:cNvGrpSpPr/>
            <p:nvPr/>
          </p:nvGrpSpPr>
          <p:grpSpPr>
            <a:xfrm>
              <a:off x="7437242" y="4315372"/>
              <a:ext cx="2777929" cy="1853054"/>
              <a:chOff x="-2101270" y="5926685"/>
              <a:chExt cx="7358417" cy="4265656"/>
            </a:xfrm>
          </p:grpSpPr>
          <p:pic>
            <p:nvPicPr>
              <p:cNvPr id="17" name="Google Shape;282;p30">
                <a:extLst>
                  <a:ext uri="{FF2B5EF4-FFF2-40B4-BE49-F238E27FC236}">
                    <a16:creationId xmlns:a16="http://schemas.microsoft.com/office/drawing/2014/main" id="{B7EAAFE1-1BA5-FB4B-A8B4-B5FF130F7776}"/>
                  </a:ext>
                </a:extLst>
              </p:cNvPr>
              <p:cNvPicPr preferRelativeResize="0"/>
              <p:nvPr/>
            </p:nvPicPr>
            <p:blipFill>
              <a:blip r:embed="rId3">
                <a:alphaModFix/>
              </a:blip>
              <a:stretch>
                <a:fillRect/>
              </a:stretch>
            </p:blipFill>
            <p:spPr>
              <a:xfrm>
                <a:off x="-2101270" y="5926685"/>
                <a:ext cx="7358417" cy="4265656"/>
              </a:xfrm>
              <a:prstGeom prst="rect">
                <a:avLst/>
              </a:prstGeom>
              <a:noFill/>
              <a:ln>
                <a:noFill/>
              </a:ln>
            </p:spPr>
          </p:pic>
          <p:sp>
            <p:nvSpPr>
              <p:cNvPr id="31" name="Rectangle 30">
                <a:extLst>
                  <a:ext uri="{FF2B5EF4-FFF2-40B4-BE49-F238E27FC236}">
                    <a16:creationId xmlns:a16="http://schemas.microsoft.com/office/drawing/2014/main" id="{9D4891EA-2C3D-AF42-A779-902D95F33BF3}"/>
                  </a:ext>
                </a:extLst>
              </p:cNvPr>
              <p:cNvSpPr/>
              <p:nvPr/>
            </p:nvSpPr>
            <p:spPr>
              <a:xfrm>
                <a:off x="-1565633" y="6105591"/>
                <a:ext cx="6767999" cy="3649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Google Shape;287;p30">
              <a:extLst>
                <a:ext uri="{FF2B5EF4-FFF2-40B4-BE49-F238E27FC236}">
                  <a16:creationId xmlns:a16="http://schemas.microsoft.com/office/drawing/2014/main" id="{EDDD382B-4D4A-D941-AD94-25B47D1E7D92}"/>
                </a:ext>
              </a:extLst>
            </p:cNvPr>
            <p:cNvSpPr txBox="1"/>
            <p:nvPr/>
          </p:nvSpPr>
          <p:spPr>
            <a:xfrm rot="16200000">
              <a:off x="6082089" y="4995296"/>
              <a:ext cx="1314164" cy="3972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Avenir"/>
                  <a:ea typeface="Avenir"/>
                  <a:cs typeface="Avenir"/>
                  <a:sym typeface="Avenir"/>
                </a:rPr>
                <a:t> </a:t>
              </a:r>
            </a:p>
            <a:p>
              <a:pPr marL="0" lvl="0" indent="0" algn="l" rtl="0">
                <a:spcBef>
                  <a:spcPts val="0"/>
                </a:spcBef>
                <a:spcAft>
                  <a:spcPts val="0"/>
                </a:spcAft>
                <a:buNone/>
              </a:pPr>
              <a:r>
                <a:rPr lang="en" sz="2000" dirty="0">
                  <a:latin typeface="Avenir"/>
                  <a:ea typeface="Avenir"/>
                  <a:cs typeface="Avenir"/>
                  <a:sym typeface="Avenir"/>
                </a:rPr>
                <a:t>likelihood</a:t>
              </a:r>
              <a:endParaRPr sz="2000" dirty="0">
                <a:latin typeface="Avenir"/>
                <a:ea typeface="Avenir"/>
                <a:cs typeface="Avenir"/>
                <a:sym typeface="Avenir"/>
              </a:endParaRPr>
            </a:p>
          </p:txBody>
        </p:sp>
        <p:sp>
          <p:nvSpPr>
            <p:cNvPr id="27" name="Google Shape;288;p30">
              <a:extLst>
                <a:ext uri="{FF2B5EF4-FFF2-40B4-BE49-F238E27FC236}">
                  <a16:creationId xmlns:a16="http://schemas.microsoft.com/office/drawing/2014/main" id="{6C535C5E-4AB3-CE4B-9944-DE8767EE02BC}"/>
                </a:ext>
              </a:extLst>
            </p:cNvPr>
            <p:cNvSpPr txBox="1"/>
            <p:nvPr/>
          </p:nvSpPr>
          <p:spPr>
            <a:xfrm>
              <a:off x="7316925" y="6258673"/>
              <a:ext cx="3324560" cy="3538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latin typeface="Avenir"/>
                  <a:ea typeface="Avenir"/>
                  <a:cs typeface="Avenir"/>
                  <a:sym typeface="Avenir"/>
                </a:rPr>
                <a:t>S</a:t>
              </a:r>
              <a:r>
                <a:rPr lang="en" sz="2000" dirty="0" err="1">
                  <a:latin typeface="Avenir"/>
                  <a:ea typeface="Avenir"/>
                  <a:cs typeface="Avenir"/>
                  <a:sym typeface="Avenir"/>
                </a:rPr>
                <a:t>ubgraph</a:t>
              </a:r>
              <a:r>
                <a:rPr lang="en" sz="2000" dirty="0">
                  <a:latin typeface="Avenir"/>
                  <a:ea typeface="Avenir"/>
                  <a:cs typeface="Avenir"/>
                  <a:sym typeface="Avenir"/>
                </a:rPr>
                <a:t> Mass</a:t>
              </a:r>
              <a:endParaRPr sz="1000" dirty="0">
                <a:latin typeface="Avenir"/>
                <a:ea typeface="Avenir"/>
                <a:cs typeface="Avenir"/>
                <a:sym typeface="Avenir"/>
              </a:endParaRPr>
            </a:p>
          </p:txBody>
        </p:sp>
      </p:grpSp>
      <p:sp>
        <p:nvSpPr>
          <p:cNvPr id="2" name="Title 1">
            <a:extLst>
              <a:ext uri="{FF2B5EF4-FFF2-40B4-BE49-F238E27FC236}">
                <a16:creationId xmlns:a16="http://schemas.microsoft.com/office/drawing/2014/main" id="{AAEAC78B-745F-0849-938D-6F22352BFDAC}"/>
              </a:ext>
            </a:extLst>
          </p:cNvPr>
          <p:cNvSpPr>
            <a:spLocks noGrp="1"/>
          </p:cNvSpPr>
          <p:nvPr>
            <p:ph type="title"/>
          </p:nvPr>
        </p:nvSpPr>
        <p:spPr>
          <a:xfrm>
            <a:off x="463281" y="110374"/>
            <a:ext cx="10428495" cy="1325563"/>
          </a:xfrm>
        </p:spPr>
        <p:txBody>
          <a:bodyPr/>
          <a:lstStyle/>
          <a:p>
            <a:r>
              <a:rPr lang="en-US" b="1" dirty="0" err="1">
                <a:latin typeface="Avenir Book" panose="02000503020000020003" pitchFamily="2" charset="0"/>
              </a:rPr>
              <a:t>SliceNDice</a:t>
            </a:r>
            <a:r>
              <a:rPr lang="en-US" b="1" dirty="0">
                <a:latin typeface="Avenir Book" panose="02000503020000020003" pitchFamily="2" charset="0"/>
              </a:rPr>
              <a:t> Metric </a:t>
            </a:r>
            <a:r>
              <a:rPr lang="en-US" dirty="0">
                <a:latin typeface="Avenir Book" panose="02000503020000020003" pitchFamily="2" charset="0"/>
              </a:rPr>
              <a:t>(Single View)</a:t>
            </a:r>
            <a:r>
              <a:rPr lang="en-US" b="1" dirty="0">
                <a:latin typeface="Avenir Book" panose="02000503020000020003" pitchFamily="2" charset="0"/>
              </a:rPr>
              <a:t> </a:t>
            </a:r>
          </a:p>
        </p:txBody>
      </p:sp>
      <p:grpSp>
        <p:nvGrpSpPr>
          <p:cNvPr id="46" name="Group 45">
            <a:extLst>
              <a:ext uri="{FF2B5EF4-FFF2-40B4-BE49-F238E27FC236}">
                <a16:creationId xmlns:a16="http://schemas.microsoft.com/office/drawing/2014/main" id="{F6994E82-11CE-714A-9DCF-974BD7DBD239}"/>
              </a:ext>
            </a:extLst>
          </p:cNvPr>
          <p:cNvGrpSpPr/>
          <p:nvPr/>
        </p:nvGrpSpPr>
        <p:grpSpPr>
          <a:xfrm>
            <a:off x="13654612" y="184420"/>
            <a:ext cx="11872913" cy="6638224"/>
            <a:chOff x="171450" y="114300"/>
            <a:chExt cx="11872913" cy="6638224"/>
          </a:xfrm>
        </p:grpSpPr>
        <p:sp>
          <p:nvSpPr>
            <p:cNvPr id="47" name="Rectangle 46">
              <a:extLst>
                <a:ext uri="{FF2B5EF4-FFF2-40B4-BE49-F238E27FC236}">
                  <a16:creationId xmlns:a16="http://schemas.microsoft.com/office/drawing/2014/main" id="{05A77B4C-1AB6-D941-ACF2-9524B28334C3}"/>
                </a:ext>
              </a:extLst>
            </p:cNvPr>
            <p:cNvSpPr/>
            <p:nvPr/>
          </p:nvSpPr>
          <p:spPr>
            <a:xfrm>
              <a:off x="171450" y="114300"/>
              <a:ext cx="11872913" cy="663822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F391224-30E5-EA41-BDB9-8F73088DEB36}"/>
                </a:ext>
              </a:extLst>
            </p:cNvPr>
            <p:cNvSpPr/>
            <p:nvPr/>
          </p:nvSpPr>
          <p:spPr>
            <a:xfrm>
              <a:off x="1309373" y="3029985"/>
              <a:ext cx="9792300" cy="769441"/>
            </a:xfrm>
            <a:prstGeom prst="rect">
              <a:avLst/>
            </a:prstGeom>
          </p:spPr>
          <p:txBody>
            <a:bodyPr wrap="square">
              <a:spAutoFit/>
            </a:bodyPr>
            <a:lstStyle/>
            <a:p>
              <a:pPr marL="114300" lvl="0" algn="ctr">
                <a:buClr>
                  <a:schemeClr val="dk1"/>
                </a:buClr>
                <a:buSzPts val="1800"/>
              </a:pPr>
              <a:r>
                <a:rPr lang="en-US" sz="4400" b="1" dirty="0">
                  <a:solidFill>
                    <a:schemeClr val="dk1"/>
                  </a:solidFill>
                  <a:latin typeface="Avenir"/>
                  <a:ea typeface="Avenir"/>
                  <a:cs typeface="Avenir"/>
                  <a:sym typeface="Avenir"/>
                </a:rPr>
                <a:t>Satisfies all 5/5 axioms!!! </a:t>
              </a:r>
              <a:endParaRPr lang="en-US" sz="4400" dirty="0">
                <a:solidFill>
                  <a:schemeClr val="dk1"/>
                </a:solidFill>
                <a:latin typeface="Avenir"/>
                <a:ea typeface="Avenir"/>
                <a:cs typeface="Avenir"/>
                <a:sym typeface="Avenir"/>
              </a:endParaRPr>
            </a:p>
          </p:txBody>
        </p: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1646937-C0BD-F044-8A8E-4E9B99143DF7}"/>
                  </a:ext>
                </a:extLst>
              </p:cNvPr>
              <p:cNvSpPr txBox="1"/>
              <p:nvPr/>
            </p:nvSpPr>
            <p:spPr>
              <a:xfrm>
                <a:off x="6892813" y="1587980"/>
                <a:ext cx="3386667" cy="7269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𝐸𝑑𝑔𝑒</m:t>
                          </m:r>
                          <m:r>
                            <a:rPr lang="en-US" sz="2000" b="0" i="1" smtClean="0">
                              <a:latin typeface="Cambria Math" panose="02040503050406030204" pitchFamily="18" charset="0"/>
                            </a:rPr>
                            <m:t> </m:t>
                          </m:r>
                          <m:r>
                            <a:rPr lang="en-US" sz="2000" b="0" i="1" smtClean="0">
                              <a:latin typeface="Cambria Math" panose="02040503050406030204" pitchFamily="18" charset="0"/>
                            </a:rPr>
                            <m:t>𝑊𝑒𝑖𝑔h𝑡</m:t>
                          </m:r>
                        </m:e>
                        <m:sub>
                          <m:r>
                            <a:rPr lang="en-US" sz="2000" b="0" i="1" smtClean="0">
                              <a:latin typeface="Cambria Math" panose="02040503050406030204" pitchFamily="18" charset="0"/>
                            </a:rPr>
                            <m:t> </m:t>
                          </m:r>
                        </m:sub>
                      </m:sSub>
                      <m:r>
                        <a:rPr lang="en-US" sz="2000" b="0" i="1" smtClean="0">
                          <a:latin typeface="Cambria Math" panose="02040503050406030204" pitchFamily="18" charset="0"/>
                        </a:rPr>
                        <m:t> ~ </m:t>
                      </m:r>
                      <m:r>
                        <a:rPr lang="en-US" sz="2000" b="0" i="1" smtClean="0">
                          <a:latin typeface="Cambria Math" panose="02040503050406030204" pitchFamily="18" charset="0"/>
                        </a:rPr>
                        <m:t>𝐸𝑥𝑝</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𝐺𝑟𝑎𝑝h</m:t>
                          </m:r>
                          <m:r>
                            <a:rPr lang="en-US" sz="2000" b="0" i="1" smtClean="0">
                              <a:latin typeface="Cambria Math" panose="02040503050406030204" pitchFamily="18" charset="0"/>
                            </a:rPr>
                            <m:t> </m:t>
                          </m:r>
                          <m:r>
                            <a:rPr lang="en-US" sz="2000" b="0" i="1" smtClean="0">
                              <a:latin typeface="Cambria Math" panose="02040503050406030204" pitchFamily="18" charset="0"/>
                            </a:rPr>
                            <m:t>𝑉𝑜𝑙𝑢𝑚</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𝑒</m:t>
                              </m:r>
                            </m:e>
                            <m:sub>
                              <m:r>
                                <a:rPr lang="en-US" sz="2000" b="0" i="1" smtClean="0">
                                  <a:latin typeface="Cambria Math" panose="02040503050406030204" pitchFamily="18" charset="0"/>
                                </a:rPr>
                                <m:t> </m:t>
                              </m:r>
                            </m:sub>
                          </m:sSub>
                        </m:num>
                        <m:den>
                          <m:r>
                            <a:rPr lang="en-US" sz="2000" b="0" i="1" smtClean="0">
                              <a:latin typeface="Cambria Math" panose="02040503050406030204" pitchFamily="18" charset="0"/>
                            </a:rPr>
                            <m:t>𝐺𝑟𝑎𝑝h</m:t>
                          </m:r>
                          <m:r>
                            <a:rPr lang="en-US" sz="2000" b="0" i="1" smtClean="0">
                              <a:latin typeface="Cambria Math" panose="02040503050406030204" pitchFamily="18" charset="0"/>
                            </a:rPr>
                            <m:t> </m:t>
                          </m:r>
                          <m:r>
                            <a:rPr lang="en-US" sz="2000" b="0" i="1" smtClean="0">
                              <a:latin typeface="Cambria Math" panose="02040503050406030204" pitchFamily="18" charset="0"/>
                            </a:rPr>
                            <m:t>𝑀𝑎𝑠</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 </m:t>
                              </m:r>
                            </m:sub>
                          </m:sSub>
                        </m:den>
                      </m:f>
                      <m:r>
                        <a:rPr lang="en-US" sz="2000" b="0" i="1" smtClean="0">
                          <a:latin typeface="Cambria Math" panose="02040503050406030204" pitchFamily="18" charset="0"/>
                        </a:rPr>
                        <m:t>) </m:t>
                      </m:r>
                    </m:oMath>
                  </m:oMathPara>
                </a14:m>
                <a:endParaRPr lang="en-US" sz="2000" dirty="0"/>
              </a:p>
            </p:txBody>
          </p:sp>
        </mc:Choice>
        <mc:Fallback xmlns="">
          <p:sp>
            <p:nvSpPr>
              <p:cNvPr id="54" name="TextBox 53">
                <a:extLst>
                  <a:ext uri="{FF2B5EF4-FFF2-40B4-BE49-F238E27FC236}">
                    <a16:creationId xmlns:a16="http://schemas.microsoft.com/office/drawing/2014/main" id="{E1646937-C0BD-F044-8A8E-4E9B99143DF7}"/>
                  </a:ext>
                </a:extLst>
              </p:cNvPr>
              <p:cNvSpPr txBox="1">
                <a:spLocks noRot="1" noChangeAspect="1" noMove="1" noResize="1" noEditPoints="1" noAdjustHandles="1" noChangeArrowheads="1" noChangeShapeType="1" noTextEdit="1"/>
              </p:cNvSpPr>
              <p:nvPr/>
            </p:nvSpPr>
            <p:spPr>
              <a:xfrm>
                <a:off x="6892813" y="1587980"/>
                <a:ext cx="3386667" cy="726994"/>
              </a:xfrm>
              <a:prstGeom prst="rect">
                <a:avLst/>
              </a:prstGeom>
              <a:blipFill>
                <a:blip r:embed="rId4"/>
                <a:stretch>
                  <a:fillRect l="-749" r="-30712" b="-12069"/>
                </a:stretch>
              </a:blipFill>
            </p:spPr>
            <p:txBody>
              <a:bodyPr/>
              <a:lstStyle/>
              <a:p>
                <a:r>
                  <a:rPr lang="en-US">
                    <a:noFill/>
                  </a:rPr>
                  <a:t> </a:t>
                </a:r>
              </a:p>
            </p:txBody>
          </p:sp>
        </mc:Fallback>
      </mc:AlternateContent>
      <p:sp>
        <p:nvSpPr>
          <p:cNvPr id="58" name="Content Placeholder 2">
            <a:extLst>
              <a:ext uri="{FF2B5EF4-FFF2-40B4-BE49-F238E27FC236}">
                <a16:creationId xmlns:a16="http://schemas.microsoft.com/office/drawing/2014/main" id="{15A0EF62-1253-9B4B-A371-DFD5798C9675}"/>
              </a:ext>
            </a:extLst>
          </p:cNvPr>
          <p:cNvSpPr txBox="1">
            <a:spLocks/>
          </p:cNvSpPr>
          <p:nvPr/>
        </p:nvSpPr>
        <p:spPr>
          <a:xfrm>
            <a:off x="463282" y="2230837"/>
            <a:ext cx="6077279" cy="467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latin typeface="Avenir Book" panose="02000503020000020003" pitchFamily="2" charset="0"/>
              </a:rPr>
              <a:t>(Expected value is average edge weight) </a:t>
            </a: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9488D552-E8A5-9D41-9E90-413F916849A0}"/>
                  </a:ext>
                </a:extLst>
              </p:cNvPr>
              <p:cNvSpPr txBox="1"/>
              <p:nvPr/>
            </p:nvSpPr>
            <p:spPr>
              <a:xfrm>
                <a:off x="2342355" y="2962319"/>
                <a:ext cx="4418221" cy="7286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𝑆𝑢𝑏𝑔𝑟𝑎𝑝h</m:t>
                      </m:r>
                      <m:r>
                        <a:rPr lang="en-US" sz="2000" b="0" i="1" smtClean="0">
                          <a:latin typeface="Cambria Math" panose="02040503050406030204" pitchFamily="18" charset="0"/>
                        </a:rPr>
                        <m:t> </m:t>
                      </m:r>
                      <m:r>
                        <a:rPr lang="en-US" sz="2000" b="0" i="1" smtClean="0">
                          <a:latin typeface="Cambria Math" panose="02040503050406030204" pitchFamily="18" charset="0"/>
                        </a:rPr>
                        <m:t>𝑀𝑎𝑠𝑠</m:t>
                      </m:r>
                      <m:r>
                        <a:rPr lang="en-US" sz="2000" b="0" i="1" smtClean="0">
                          <a:latin typeface="Cambria Math" panose="02040503050406030204" pitchFamily="18" charset="0"/>
                        </a:rPr>
                        <m:t>  ~ </m:t>
                      </m:r>
                      <m:r>
                        <a:rPr lang="en-US" sz="2000" b="0" i="1" smtClean="0">
                          <a:latin typeface="Cambria Math" panose="02040503050406030204" pitchFamily="18" charset="0"/>
                        </a:rPr>
                        <m:t>𝐺𝑎𝑚𝑚𝑎</m:t>
                      </m:r>
                      <m:r>
                        <a:rPr lang="en-US" sz="2000" b="0" i="1" smtClean="0">
                          <a:latin typeface="Cambria Math" panose="02040503050406030204" pitchFamily="18" charset="0"/>
                        </a:rPr>
                        <m:t>(</m:t>
                      </m:r>
                      <m:r>
                        <a:rPr lang="en-US" sz="2000" b="0" i="1" smtClean="0">
                          <a:latin typeface="Cambria Math" panose="02040503050406030204" pitchFamily="18" charset="0"/>
                        </a:rPr>
                        <m:t>𝑆𝑢𝑏𝑔𝑟𝑎𝑝h</m:t>
                      </m:r>
                      <m:r>
                        <a:rPr lang="en-US" sz="2000" b="0" i="1" smtClean="0">
                          <a:latin typeface="Cambria Math" panose="02040503050406030204" pitchFamily="18" charset="0"/>
                        </a:rPr>
                        <m:t> </m:t>
                      </m:r>
                      <m:r>
                        <a:rPr lang="en-US" sz="2000" b="0" i="1" smtClean="0">
                          <a:latin typeface="Cambria Math" panose="02040503050406030204" pitchFamily="18" charset="0"/>
                        </a:rPr>
                        <m:t>𝑉𝑜𝑙𝑢𝑚𝑒</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𝐺𝑟𝑎𝑝h</m:t>
                          </m:r>
                          <m:r>
                            <a:rPr lang="en-US" sz="2000" b="0" i="1" smtClean="0">
                              <a:latin typeface="Cambria Math" panose="02040503050406030204" pitchFamily="18" charset="0"/>
                            </a:rPr>
                            <m:t> </m:t>
                          </m:r>
                          <m:r>
                            <a:rPr lang="en-US" sz="2000" b="0" i="1" smtClean="0">
                              <a:latin typeface="Cambria Math" panose="02040503050406030204" pitchFamily="18" charset="0"/>
                            </a:rPr>
                            <m:t>𝑉𝑜𝑙𝑢𝑚𝑒</m:t>
                          </m:r>
                        </m:num>
                        <m:den>
                          <m:r>
                            <a:rPr lang="en-US" sz="2000" b="0" i="1" smtClean="0">
                              <a:latin typeface="Cambria Math" panose="02040503050406030204" pitchFamily="18" charset="0"/>
                            </a:rPr>
                            <m:t>𝐺𝑟𝑎𝑝h</m:t>
                          </m:r>
                          <m:r>
                            <a:rPr lang="en-US" sz="2000" b="0" i="1" smtClean="0">
                              <a:latin typeface="Cambria Math" panose="02040503050406030204" pitchFamily="18" charset="0"/>
                            </a:rPr>
                            <m:t> </m:t>
                          </m:r>
                          <m:r>
                            <a:rPr lang="en-US" sz="2000" b="0" i="1" smtClean="0">
                              <a:latin typeface="Cambria Math" panose="02040503050406030204" pitchFamily="18" charset="0"/>
                            </a:rPr>
                            <m:t>𝑀𝑎𝑠𝑠</m:t>
                          </m:r>
                        </m:den>
                      </m:f>
                      <m:r>
                        <a:rPr lang="en-US" sz="2000" b="0" i="1" smtClean="0">
                          <a:latin typeface="Cambria Math" panose="02040503050406030204" pitchFamily="18" charset="0"/>
                        </a:rPr>
                        <m:t>) </m:t>
                      </m:r>
                    </m:oMath>
                  </m:oMathPara>
                </a14:m>
                <a:endParaRPr lang="en-US" sz="2000" dirty="0"/>
              </a:p>
            </p:txBody>
          </p:sp>
        </mc:Choice>
        <mc:Fallback xmlns="">
          <p:sp>
            <p:nvSpPr>
              <p:cNvPr id="60" name="TextBox 59">
                <a:extLst>
                  <a:ext uri="{FF2B5EF4-FFF2-40B4-BE49-F238E27FC236}">
                    <a16:creationId xmlns:a16="http://schemas.microsoft.com/office/drawing/2014/main" id="{9488D552-E8A5-9D41-9E90-413F916849A0}"/>
                  </a:ext>
                </a:extLst>
              </p:cNvPr>
              <p:cNvSpPr txBox="1">
                <a:spLocks noRot="1" noChangeAspect="1" noMove="1" noResize="1" noEditPoints="1" noAdjustHandles="1" noChangeArrowheads="1" noChangeShapeType="1" noTextEdit="1"/>
              </p:cNvSpPr>
              <p:nvPr/>
            </p:nvSpPr>
            <p:spPr>
              <a:xfrm>
                <a:off x="2342355" y="2962319"/>
                <a:ext cx="4418221" cy="728661"/>
              </a:xfrm>
              <a:prstGeom prst="rect">
                <a:avLst/>
              </a:prstGeom>
              <a:blipFill>
                <a:blip r:embed="rId5"/>
                <a:stretch>
                  <a:fillRect l="-287" r="-63897" b="-10169"/>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89937B6F-9E1C-FF41-8AFA-31658C652EEB}"/>
              </a:ext>
            </a:extLst>
          </p:cNvPr>
          <p:cNvSpPr txBox="1"/>
          <p:nvPr/>
        </p:nvSpPr>
        <p:spPr>
          <a:xfrm>
            <a:off x="12276667" y="3691467"/>
            <a:ext cx="184731" cy="369332"/>
          </a:xfrm>
          <a:prstGeom prst="rect">
            <a:avLst/>
          </a:prstGeom>
          <a:noFill/>
        </p:spPr>
        <p:txBody>
          <a:bodyPr wrap="none" rtlCol="0">
            <a:spAutoFit/>
          </a:bodyPr>
          <a:lstStyle/>
          <a:p>
            <a:endParaRPr lang="en-US" dirty="0"/>
          </a:p>
        </p:txBody>
      </p:sp>
      <p:sp>
        <p:nvSpPr>
          <p:cNvPr id="62" name="Rectangle 61">
            <a:extLst>
              <a:ext uri="{FF2B5EF4-FFF2-40B4-BE49-F238E27FC236}">
                <a16:creationId xmlns:a16="http://schemas.microsoft.com/office/drawing/2014/main" id="{86BD5693-09C0-FE4A-A8F0-10D154CC964F}"/>
              </a:ext>
            </a:extLst>
          </p:cNvPr>
          <p:cNvSpPr/>
          <p:nvPr/>
        </p:nvSpPr>
        <p:spPr>
          <a:xfrm>
            <a:off x="463282" y="1549918"/>
            <a:ext cx="10729651" cy="461665"/>
          </a:xfrm>
          <a:prstGeom prst="rect">
            <a:avLst/>
          </a:prstGeom>
        </p:spPr>
        <p:txBody>
          <a:bodyPr wrap="square">
            <a:spAutoFit/>
          </a:bodyPr>
          <a:lstStyle/>
          <a:p>
            <a:r>
              <a:rPr lang="en-US" sz="2400" dirty="0">
                <a:latin typeface="Avenir Book" panose="02000503020000020003" pitchFamily="2" charset="0"/>
              </a:rPr>
              <a:t>         </a:t>
            </a:r>
            <a:r>
              <a:rPr lang="en-US" sz="2400" dirty="0" err="1">
                <a:latin typeface="Avenir Book" panose="02000503020000020003" pitchFamily="2" charset="0"/>
              </a:rPr>
              <a:t>Erdos</a:t>
            </a:r>
            <a:r>
              <a:rPr lang="en-US" sz="2400" dirty="0">
                <a:latin typeface="Avenir Book" panose="02000503020000020003" pitchFamily="2" charset="0"/>
              </a:rPr>
              <a:t>-</a:t>
            </a:r>
            <a:r>
              <a:rPr lang="en-US" sz="2400" dirty="0" err="1">
                <a:latin typeface="Avenir Book" panose="02000503020000020003" pitchFamily="2" charset="0"/>
              </a:rPr>
              <a:t>Renyi</a:t>
            </a:r>
            <a:r>
              <a:rPr lang="en-US" sz="2400" dirty="0">
                <a:latin typeface="Avenir Book" panose="02000503020000020003" pitchFamily="2" charset="0"/>
              </a:rPr>
              <a:t>-Exponential model</a:t>
            </a:r>
          </a:p>
        </p:txBody>
      </p:sp>
      <p:sp>
        <p:nvSpPr>
          <p:cNvPr id="66" name="Google Shape;188;p26">
            <a:extLst>
              <a:ext uri="{FF2B5EF4-FFF2-40B4-BE49-F238E27FC236}">
                <a16:creationId xmlns:a16="http://schemas.microsoft.com/office/drawing/2014/main" id="{1286EB9C-3938-C247-A2F5-C211AE3C3737}"/>
              </a:ext>
            </a:extLst>
          </p:cNvPr>
          <p:cNvSpPr/>
          <p:nvPr/>
        </p:nvSpPr>
        <p:spPr>
          <a:xfrm>
            <a:off x="4192469" y="4274061"/>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latin typeface="Avenir Book" panose="02000503020000020003" pitchFamily="2" charset="0"/>
              </a:rPr>
              <a:t>2</a:t>
            </a:r>
            <a:endParaRPr dirty="0">
              <a:solidFill>
                <a:schemeClr val="bg1"/>
              </a:solidFill>
              <a:latin typeface="Avenir Book" panose="02000503020000020003" pitchFamily="2" charset="0"/>
            </a:endParaRPr>
          </a:p>
        </p:txBody>
      </p:sp>
      <p:sp>
        <p:nvSpPr>
          <p:cNvPr id="67" name="Google Shape;190;p26">
            <a:extLst>
              <a:ext uri="{FF2B5EF4-FFF2-40B4-BE49-F238E27FC236}">
                <a16:creationId xmlns:a16="http://schemas.microsoft.com/office/drawing/2014/main" id="{01F969E9-A9C8-A443-B8EF-9CBC9331BA9B}"/>
              </a:ext>
            </a:extLst>
          </p:cNvPr>
          <p:cNvSpPr/>
          <p:nvPr/>
        </p:nvSpPr>
        <p:spPr>
          <a:xfrm>
            <a:off x="3080255" y="4257127"/>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rPr>
              <a:t>1</a:t>
            </a:r>
            <a:endParaRPr dirty="0">
              <a:solidFill>
                <a:schemeClr val="bg1"/>
              </a:solidFill>
            </a:endParaRPr>
          </a:p>
        </p:txBody>
      </p:sp>
      <p:sp>
        <p:nvSpPr>
          <p:cNvPr id="68" name="Google Shape;188;p26">
            <a:extLst>
              <a:ext uri="{FF2B5EF4-FFF2-40B4-BE49-F238E27FC236}">
                <a16:creationId xmlns:a16="http://schemas.microsoft.com/office/drawing/2014/main" id="{4471FD9D-51ED-2B44-BC48-EE4DF7757A41}"/>
              </a:ext>
            </a:extLst>
          </p:cNvPr>
          <p:cNvSpPr/>
          <p:nvPr/>
        </p:nvSpPr>
        <p:spPr>
          <a:xfrm>
            <a:off x="4199178" y="5291852"/>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latin typeface="Avenir Book" panose="02000503020000020003" pitchFamily="2" charset="0"/>
              </a:rPr>
              <a:t>4</a:t>
            </a:r>
            <a:endParaRPr dirty="0">
              <a:solidFill>
                <a:schemeClr val="bg1"/>
              </a:solidFill>
              <a:latin typeface="Avenir Book" panose="02000503020000020003" pitchFamily="2" charset="0"/>
            </a:endParaRPr>
          </a:p>
        </p:txBody>
      </p:sp>
      <p:sp>
        <p:nvSpPr>
          <p:cNvPr id="69" name="Google Shape;190;p26">
            <a:extLst>
              <a:ext uri="{FF2B5EF4-FFF2-40B4-BE49-F238E27FC236}">
                <a16:creationId xmlns:a16="http://schemas.microsoft.com/office/drawing/2014/main" id="{B2B2343C-57C1-584C-9BD6-9AA3CD8DC381}"/>
              </a:ext>
            </a:extLst>
          </p:cNvPr>
          <p:cNvSpPr/>
          <p:nvPr/>
        </p:nvSpPr>
        <p:spPr>
          <a:xfrm>
            <a:off x="3050816" y="5284285"/>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rPr>
              <a:t>3</a:t>
            </a:r>
            <a:endParaRPr dirty="0">
              <a:solidFill>
                <a:schemeClr val="bg1"/>
              </a:solidFill>
            </a:endParaRPr>
          </a:p>
        </p:txBody>
      </p:sp>
      <p:cxnSp>
        <p:nvCxnSpPr>
          <p:cNvPr id="93" name="Straight Connector 92">
            <a:extLst>
              <a:ext uri="{FF2B5EF4-FFF2-40B4-BE49-F238E27FC236}">
                <a16:creationId xmlns:a16="http://schemas.microsoft.com/office/drawing/2014/main" id="{D65C126C-E9CB-5643-B6EF-BEB738B9071D}"/>
              </a:ext>
            </a:extLst>
          </p:cNvPr>
          <p:cNvCxnSpPr>
            <a:stCxn id="67" idx="6"/>
            <a:endCxn id="66" idx="2"/>
          </p:cNvCxnSpPr>
          <p:nvPr/>
        </p:nvCxnSpPr>
        <p:spPr>
          <a:xfrm>
            <a:off x="3569975" y="4481767"/>
            <a:ext cx="622494" cy="1693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A345062-4820-EF45-83AC-CA54D50FF7E4}"/>
              </a:ext>
            </a:extLst>
          </p:cNvPr>
          <p:cNvCxnSpPr>
            <a:cxnSpLocks/>
            <a:stCxn id="66" idx="4"/>
            <a:endCxn id="68" idx="0"/>
          </p:cNvCxnSpPr>
          <p:nvPr/>
        </p:nvCxnSpPr>
        <p:spPr>
          <a:xfrm>
            <a:off x="4437329" y="4723340"/>
            <a:ext cx="6709" cy="56851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9E422E2-373C-974C-826F-60FE21D1294F}"/>
              </a:ext>
            </a:extLst>
          </p:cNvPr>
          <p:cNvCxnSpPr>
            <a:cxnSpLocks/>
            <a:stCxn id="68" idx="2"/>
            <a:endCxn id="69" idx="6"/>
          </p:cNvCxnSpPr>
          <p:nvPr/>
        </p:nvCxnSpPr>
        <p:spPr>
          <a:xfrm flipH="1" flipV="1">
            <a:off x="3540536" y="5508925"/>
            <a:ext cx="658642" cy="756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C65FD7F-0335-0248-897C-60BE3AB07D97}"/>
              </a:ext>
            </a:extLst>
          </p:cNvPr>
          <p:cNvCxnSpPr>
            <a:cxnSpLocks/>
            <a:stCxn id="69" idx="0"/>
            <a:endCxn id="67" idx="4"/>
          </p:cNvCxnSpPr>
          <p:nvPr/>
        </p:nvCxnSpPr>
        <p:spPr>
          <a:xfrm flipV="1">
            <a:off x="3295676" y="4706406"/>
            <a:ext cx="29439" cy="57787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8B6AB9D-1E12-454D-9EAD-312DFEC68924}"/>
              </a:ext>
            </a:extLst>
          </p:cNvPr>
          <p:cNvSpPr/>
          <p:nvPr/>
        </p:nvSpPr>
        <p:spPr>
          <a:xfrm>
            <a:off x="8737445" y="3993111"/>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a16="http://schemas.microsoft.com/office/drawing/2014/main" id="{AD8B270C-B450-5B48-8B47-FBC4F70F81C1}"/>
              </a:ext>
            </a:extLst>
          </p:cNvPr>
          <p:cNvCxnSpPr>
            <a:cxnSpLocks/>
            <a:stCxn id="67" idx="5"/>
            <a:endCxn id="68" idx="1"/>
          </p:cNvCxnSpPr>
          <p:nvPr/>
        </p:nvCxnSpPr>
        <p:spPr>
          <a:xfrm>
            <a:off x="3498257" y="4640611"/>
            <a:ext cx="772639" cy="71703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4B1230FA-D439-D747-B293-66835DCA5C5E}"/>
              </a:ext>
            </a:extLst>
          </p:cNvPr>
          <p:cNvSpPr txBox="1"/>
          <p:nvPr/>
        </p:nvSpPr>
        <p:spPr>
          <a:xfrm rot="16200000">
            <a:off x="4473009" y="4825707"/>
            <a:ext cx="2398203" cy="561692"/>
          </a:xfrm>
          <a:prstGeom prst="rect">
            <a:avLst/>
          </a:prstGeom>
          <a:solidFill>
            <a:schemeClr val="bg1"/>
          </a:solidFill>
        </p:spPr>
        <p:txBody>
          <a:bodyPr wrap="square" rtlCol="0">
            <a:spAutoFit/>
          </a:bodyPr>
          <a:lstStyle/>
          <a:p>
            <a:pPr algn="ctr"/>
            <a:r>
              <a:rPr lang="en-US" sz="2000" b="1" dirty="0">
                <a:latin typeface="Avenir Book" panose="02000503020000020003" pitchFamily="2" charset="0"/>
              </a:rPr>
              <a:t>Suspiciousness</a:t>
            </a:r>
          </a:p>
          <a:p>
            <a:pPr algn="ctr"/>
            <a:r>
              <a:rPr lang="en-US" sz="1050" dirty="0">
                <a:latin typeface="Avenir Book" panose="02000503020000020003" pitchFamily="2" charset="0"/>
              </a:rPr>
              <a:t>-log(Subgraph Mass Likelihood)</a:t>
            </a:r>
          </a:p>
        </p:txBody>
      </p:sp>
      <p:sp>
        <p:nvSpPr>
          <p:cNvPr id="51" name="Arc 50">
            <a:extLst>
              <a:ext uri="{FF2B5EF4-FFF2-40B4-BE49-F238E27FC236}">
                <a16:creationId xmlns:a16="http://schemas.microsoft.com/office/drawing/2014/main" id="{ADA32191-1C8B-B04E-AE0F-4819DD853585}"/>
              </a:ext>
            </a:extLst>
          </p:cNvPr>
          <p:cNvSpPr/>
          <p:nvPr/>
        </p:nvSpPr>
        <p:spPr>
          <a:xfrm rot="16883179">
            <a:off x="7050759" y="3328556"/>
            <a:ext cx="4308352" cy="5897640"/>
          </a:xfrm>
          <a:prstGeom prst="arc">
            <a:avLst>
              <a:gd name="adj1" fmla="val 16200000"/>
              <a:gd name="adj2" fmla="val 20294616"/>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28D4F82F-2243-8843-A2DA-1263CC002461}"/>
              </a:ext>
            </a:extLst>
          </p:cNvPr>
          <p:cNvSpPr/>
          <p:nvPr/>
        </p:nvSpPr>
        <p:spPr>
          <a:xfrm>
            <a:off x="6063648" y="4001147"/>
            <a:ext cx="173728" cy="1846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5DBF1F-96C3-0A49-9DE8-5E1472BBA52D}"/>
              </a:ext>
            </a:extLst>
          </p:cNvPr>
          <p:cNvSpPr txBox="1"/>
          <p:nvPr/>
        </p:nvSpPr>
        <p:spPr>
          <a:xfrm>
            <a:off x="6105834" y="5614720"/>
            <a:ext cx="131542"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A11F2EED-40D0-C94D-9904-425BAA9D965B}"/>
              </a:ext>
            </a:extLst>
          </p:cNvPr>
          <p:cNvSpPr txBox="1"/>
          <p:nvPr/>
        </p:nvSpPr>
        <p:spPr>
          <a:xfrm>
            <a:off x="6097513" y="5587242"/>
            <a:ext cx="86864" cy="307777"/>
          </a:xfrm>
          <a:prstGeom prst="rect">
            <a:avLst/>
          </a:prstGeom>
          <a:noFill/>
        </p:spPr>
        <p:txBody>
          <a:bodyPr wrap="square" rtlCol="0">
            <a:spAutoFit/>
          </a:bodyPr>
          <a:lstStyle/>
          <a:p>
            <a:r>
              <a:rPr lang="en-US" sz="1400" dirty="0"/>
              <a:t>0</a:t>
            </a:r>
            <a:endParaRPr lang="en-US" dirty="0"/>
          </a:p>
        </p:txBody>
      </p:sp>
      <p:sp>
        <p:nvSpPr>
          <p:cNvPr id="53" name="TextBox 52">
            <a:extLst>
              <a:ext uri="{FF2B5EF4-FFF2-40B4-BE49-F238E27FC236}">
                <a16:creationId xmlns:a16="http://schemas.microsoft.com/office/drawing/2014/main" id="{9593B802-F63B-5E4E-AD12-35C6804C8487}"/>
              </a:ext>
            </a:extLst>
          </p:cNvPr>
          <p:cNvSpPr txBox="1"/>
          <p:nvPr/>
        </p:nvSpPr>
        <p:spPr>
          <a:xfrm>
            <a:off x="6012560" y="3931380"/>
            <a:ext cx="276419" cy="307777"/>
          </a:xfrm>
          <a:prstGeom prst="rect">
            <a:avLst/>
          </a:prstGeom>
          <a:noFill/>
        </p:spPr>
        <p:txBody>
          <a:bodyPr wrap="square" rtlCol="0">
            <a:spAutoFit/>
          </a:bodyPr>
          <a:lstStyle/>
          <a:p>
            <a:r>
              <a:rPr lang="en-US" sz="1400" dirty="0"/>
              <a:t>5</a:t>
            </a:r>
            <a:endParaRPr lang="en-US" dirty="0"/>
          </a:p>
        </p:txBody>
      </p:sp>
    </p:spTree>
    <p:extLst>
      <p:ext uri="{BB962C8B-B14F-4D97-AF65-F5344CB8AC3E}">
        <p14:creationId xmlns:p14="http://schemas.microsoft.com/office/powerpoint/2010/main" val="89555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8CA8636B-287D-794D-9396-82BBE45A072B}"/>
              </a:ext>
            </a:extLst>
          </p:cNvPr>
          <p:cNvGrpSpPr/>
          <p:nvPr/>
        </p:nvGrpSpPr>
        <p:grpSpPr>
          <a:xfrm>
            <a:off x="5209154" y="4079105"/>
            <a:ext cx="4100923" cy="2297126"/>
            <a:chOff x="6540562" y="4315372"/>
            <a:chExt cx="4100923" cy="2297126"/>
          </a:xfrm>
        </p:grpSpPr>
        <p:grpSp>
          <p:nvGrpSpPr>
            <p:cNvPr id="39" name="Group 38">
              <a:extLst>
                <a:ext uri="{FF2B5EF4-FFF2-40B4-BE49-F238E27FC236}">
                  <a16:creationId xmlns:a16="http://schemas.microsoft.com/office/drawing/2014/main" id="{84A305F6-1F40-1844-A036-DA1D1B2970F5}"/>
                </a:ext>
              </a:extLst>
            </p:cNvPr>
            <p:cNvGrpSpPr/>
            <p:nvPr/>
          </p:nvGrpSpPr>
          <p:grpSpPr>
            <a:xfrm>
              <a:off x="7437242" y="4315372"/>
              <a:ext cx="2777929" cy="1853054"/>
              <a:chOff x="-2101270" y="5926685"/>
              <a:chExt cx="7358417" cy="4265656"/>
            </a:xfrm>
          </p:grpSpPr>
          <p:pic>
            <p:nvPicPr>
              <p:cNvPr id="17" name="Google Shape;282;p30">
                <a:extLst>
                  <a:ext uri="{FF2B5EF4-FFF2-40B4-BE49-F238E27FC236}">
                    <a16:creationId xmlns:a16="http://schemas.microsoft.com/office/drawing/2014/main" id="{B7EAAFE1-1BA5-FB4B-A8B4-B5FF130F7776}"/>
                  </a:ext>
                </a:extLst>
              </p:cNvPr>
              <p:cNvPicPr preferRelativeResize="0"/>
              <p:nvPr/>
            </p:nvPicPr>
            <p:blipFill>
              <a:blip r:embed="rId3">
                <a:alphaModFix/>
              </a:blip>
              <a:stretch>
                <a:fillRect/>
              </a:stretch>
            </p:blipFill>
            <p:spPr>
              <a:xfrm>
                <a:off x="-2101270" y="5926685"/>
                <a:ext cx="7358417" cy="4265656"/>
              </a:xfrm>
              <a:prstGeom prst="rect">
                <a:avLst/>
              </a:prstGeom>
              <a:noFill/>
              <a:ln>
                <a:noFill/>
              </a:ln>
            </p:spPr>
          </p:pic>
          <p:sp>
            <p:nvSpPr>
              <p:cNvPr id="31" name="Rectangle 30">
                <a:extLst>
                  <a:ext uri="{FF2B5EF4-FFF2-40B4-BE49-F238E27FC236}">
                    <a16:creationId xmlns:a16="http://schemas.microsoft.com/office/drawing/2014/main" id="{9D4891EA-2C3D-AF42-A779-902D95F33BF3}"/>
                  </a:ext>
                </a:extLst>
              </p:cNvPr>
              <p:cNvSpPr/>
              <p:nvPr/>
            </p:nvSpPr>
            <p:spPr>
              <a:xfrm>
                <a:off x="-1565633" y="6105591"/>
                <a:ext cx="6767999" cy="3649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Google Shape;287;p30">
              <a:extLst>
                <a:ext uri="{FF2B5EF4-FFF2-40B4-BE49-F238E27FC236}">
                  <a16:creationId xmlns:a16="http://schemas.microsoft.com/office/drawing/2014/main" id="{EDDD382B-4D4A-D941-AD94-25B47D1E7D92}"/>
                </a:ext>
              </a:extLst>
            </p:cNvPr>
            <p:cNvSpPr txBox="1"/>
            <p:nvPr/>
          </p:nvSpPr>
          <p:spPr>
            <a:xfrm rot="16200000">
              <a:off x="6082089" y="4995296"/>
              <a:ext cx="1314164" cy="3972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Avenir"/>
                  <a:ea typeface="Avenir"/>
                  <a:cs typeface="Avenir"/>
                  <a:sym typeface="Avenir"/>
                </a:rPr>
                <a:t> </a:t>
              </a:r>
            </a:p>
            <a:p>
              <a:pPr marL="0" lvl="0" indent="0" algn="l" rtl="0">
                <a:spcBef>
                  <a:spcPts val="0"/>
                </a:spcBef>
                <a:spcAft>
                  <a:spcPts val="0"/>
                </a:spcAft>
                <a:buNone/>
              </a:pPr>
              <a:r>
                <a:rPr lang="en" sz="2000" dirty="0">
                  <a:latin typeface="Avenir"/>
                  <a:ea typeface="Avenir"/>
                  <a:cs typeface="Avenir"/>
                  <a:sym typeface="Avenir"/>
                </a:rPr>
                <a:t>likelihood</a:t>
              </a:r>
              <a:endParaRPr sz="2000" dirty="0">
                <a:latin typeface="Avenir"/>
                <a:ea typeface="Avenir"/>
                <a:cs typeface="Avenir"/>
                <a:sym typeface="Avenir"/>
              </a:endParaRPr>
            </a:p>
          </p:txBody>
        </p:sp>
        <p:sp>
          <p:nvSpPr>
            <p:cNvPr id="27" name="Google Shape;288;p30">
              <a:extLst>
                <a:ext uri="{FF2B5EF4-FFF2-40B4-BE49-F238E27FC236}">
                  <a16:creationId xmlns:a16="http://schemas.microsoft.com/office/drawing/2014/main" id="{6C535C5E-4AB3-CE4B-9944-DE8767EE02BC}"/>
                </a:ext>
              </a:extLst>
            </p:cNvPr>
            <p:cNvSpPr txBox="1"/>
            <p:nvPr/>
          </p:nvSpPr>
          <p:spPr>
            <a:xfrm>
              <a:off x="7316925" y="6258673"/>
              <a:ext cx="3324560" cy="3538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latin typeface="Avenir"/>
                  <a:ea typeface="Avenir"/>
                  <a:cs typeface="Avenir"/>
                  <a:sym typeface="Avenir"/>
                </a:rPr>
                <a:t>S</a:t>
              </a:r>
              <a:r>
                <a:rPr lang="en" sz="2000" dirty="0" err="1">
                  <a:latin typeface="Avenir"/>
                  <a:ea typeface="Avenir"/>
                  <a:cs typeface="Avenir"/>
                  <a:sym typeface="Avenir"/>
                </a:rPr>
                <a:t>ubgraph</a:t>
              </a:r>
              <a:r>
                <a:rPr lang="en" sz="2000" dirty="0">
                  <a:latin typeface="Avenir"/>
                  <a:ea typeface="Avenir"/>
                  <a:cs typeface="Avenir"/>
                  <a:sym typeface="Avenir"/>
                </a:rPr>
                <a:t> Mass</a:t>
              </a:r>
              <a:endParaRPr sz="1000" dirty="0">
                <a:latin typeface="Avenir"/>
                <a:ea typeface="Avenir"/>
                <a:cs typeface="Avenir"/>
                <a:sym typeface="Avenir"/>
              </a:endParaRPr>
            </a:p>
          </p:txBody>
        </p:sp>
      </p:grpSp>
      <p:sp>
        <p:nvSpPr>
          <p:cNvPr id="2" name="Title 1">
            <a:extLst>
              <a:ext uri="{FF2B5EF4-FFF2-40B4-BE49-F238E27FC236}">
                <a16:creationId xmlns:a16="http://schemas.microsoft.com/office/drawing/2014/main" id="{AAEAC78B-745F-0849-938D-6F22352BFDAC}"/>
              </a:ext>
            </a:extLst>
          </p:cNvPr>
          <p:cNvSpPr>
            <a:spLocks noGrp="1"/>
          </p:cNvSpPr>
          <p:nvPr>
            <p:ph type="title"/>
          </p:nvPr>
        </p:nvSpPr>
        <p:spPr>
          <a:xfrm>
            <a:off x="463281" y="110374"/>
            <a:ext cx="10428495" cy="1325563"/>
          </a:xfrm>
        </p:spPr>
        <p:txBody>
          <a:bodyPr/>
          <a:lstStyle/>
          <a:p>
            <a:r>
              <a:rPr lang="en-US" b="1" dirty="0" err="1">
                <a:latin typeface="Avenir Book" panose="02000503020000020003" pitchFamily="2" charset="0"/>
              </a:rPr>
              <a:t>SliceNDice</a:t>
            </a:r>
            <a:r>
              <a:rPr lang="en-US" b="1" dirty="0">
                <a:latin typeface="Avenir Book" panose="02000503020000020003" pitchFamily="2" charset="0"/>
              </a:rPr>
              <a:t> Metric </a:t>
            </a:r>
            <a:r>
              <a:rPr lang="en-US" dirty="0">
                <a:latin typeface="Avenir Book" panose="02000503020000020003" pitchFamily="2" charset="0"/>
              </a:rPr>
              <a:t>(Single View)</a:t>
            </a:r>
            <a:r>
              <a:rPr lang="en-US" b="1" dirty="0">
                <a:latin typeface="Avenir Book" panose="02000503020000020003" pitchFamily="2" charset="0"/>
              </a:rPr>
              <a:t> </a:t>
            </a:r>
          </a:p>
        </p:txBody>
      </p:sp>
      <p:grpSp>
        <p:nvGrpSpPr>
          <p:cNvPr id="46" name="Group 45">
            <a:extLst>
              <a:ext uri="{FF2B5EF4-FFF2-40B4-BE49-F238E27FC236}">
                <a16:creationId xmlns:a16="http://schemas.microsoft.com/office/drawing/2014/main" id="{F6994E82-11CE-714A-9DCF-974BD7DBD239}"/>
              </a:ext>
            </a:extLst>
          </p:cNvPr>
          <p:cNvGrpSpPr/>
          <p:nvPr/>
        </p:nvGrpSpPr>
        <p:grpSpPr>
          <a:xfrm>
            <a:off x="13654612" y="184420"/>
            <a:ext cx="11872913" cy="6638224"/>
            <a:chOff x="171450" y="114300"/>
            <a:chExt cx="11872913" cy="6638224"/>
          </a:xfrm>
        </p:grpSpPr>
        <p:sp>
          <p:nvSpPr>
            <p:cNvPr id="47" name="Rectangle 46">
              <a:extLst>
                <a:ext uri="{FF2B5EF4-FFF2-40B4-BE49-F238E27FC236}">
                  <a16:creationId xmlns:a16="http://schemas.microsoft.com/office/drawing/2014/main" id="{05A77B4C-1AB6-D941-ACF2-9524B28334C3}"/>
                </a:ext>
              </a:extLst>
            </p:cNvPr>
            <p:cNvSpPr/>
            <p:nvPr/>
          </p:nvSpPr>
          <p:spPr>
            <a:xfrm>
              <a:off x="171450" y="114300"/>
              <a:ext cx="11872913" cy="663822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F391224-30E5-EA41-BDB9-8F73088DEB36}"/>
                </a:ext>
              </a:extLst>
            </p:cNvPr>
            <p:cNvSpPr/>
            <p:nvPr/>
          </p:nvSpPr>
          <p:spPr>
            <a:xfrm>
              <a:off x="1309373" y="3029985"/>
              <a:ext cx="9792300" cy="769441"/>
            </a:xfrm>
            <a:prstGeom prst="rect">
              <a:avLst/>
            </a:prstGeom>
          </p:spPr>
          <p:txBody>
            <a:bodyPr wrap="square">
              <a:spAutoFit/>
            </a:bodyPr>
            <a:lstStyle/>
            <a:p>
              <a:pPr marL="114300" lvl="0" algn="ctr">
                <a:buClr>
                  <a:schemeClr val="dk1"/>
                </a:buClr>
                <a:buSzPts val="1800"/>
              </a:pPr>
              <a:r>
                <a:rPr lang="en-US" sz="4400" b="1" dirty="0">
                  <a:solidFill>
                    <a:schemeClr val="dk1"/>
                  </a:solidFill>
                  <a:latin typeface="Avenir"/>
                  <a:ea typeface="Avenir"/>
                  <a:cs typeface="Avenir"/>
                  <a:sym typeface="Avenir"/>
                </a:rPr>
                <a:t>Satisfies all 5/5 axioms!!! </a:t>
              </a:r>
              <a:endParaRPr lang="en-US" sz="4400" dirty="0">
                <a:solidFill>
                  <a:schemeClr val="dk1"/>
                </a:solidFill>
                <a:latin typeface="Avenir"/>
                <a:ea typeface="Avenir"/>
                <a:cs typeface="Avenir"/>
                <a:sym typeface="Avenir"/>
              </a:endParaRPr>
            </a:p>
          </p:txBody>
        </p: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1646937-C0BD-F044-8A8E-4E9B99143DF7}"/>
                  </a:ext>
                </a:extLst>
              </p:cNvPr>
              <p:cNvSpPr txBox="1"/>
              <p:nvPr/>
            </p:nvSpPr>
            <p:spPr>
              <a:xfrm>
                <a:off x="6892813" y="1587980"/>
                <a:ext cx="3386667" cy="7269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𝐸𝑑𝑔𝑒</m:t>
                          </m:r>
                          <m:r>
                            <a:rPr lang="en-US" sz="2000" b="0" i="1" smtClean="0">
                              <a:latin typeface="Cambria Math" panose="02040503050406030204" pitchFamily="18" charset="0"/>
                            </a:rPr>
                            <m:t> </m:t>
                          </m:r>
                          <m:r>
                            <a:rPr lang="en-US" sz="2000" b="0" i="1" smtClean="0">
                              <a:latin typeface="Cambria Math" panose="02040503050406030204" pitchFamily="18" charset="0"/>
                            </a:rPr>
                            <m:t>𝑊𝑒𝑖𝑔h𝑡</m:t>
                          </m:r>
                        </m:e>
                        <m:sub>
                          <m:r>
                            <a:rPr lang="en-US" sz="2000" b="0" i="1" smtClean="0">
                              <a:latin typeface="Cambria Math" panose="02040503050406030204" pitchFamily="18" charset="0"/>
                            </a:rPr>
                            <m:t> </m:t>
                          </m:r>
                        </m:sub>
                      </m:sSub>
                      <m:r>
                        <a:rPr lang="en-US" sz="2000" b="0" i="1" smtClean="0">
                          <a:latin typeface="Cambria Math" panose="02040503050406030204" pitchFamily="18" charset="0"/>
                        </a:rPr>
                        <m:t> ~ </m:t>
                      </m:r>
                      <m:r>
                        <a:rPr lang="en-US" sz="2000" b="0" i="1" smtClean="0">
                          <a:latin typeface="Cambria Math" panose="02040503050406030204" pitchFamily="18" charset="0"/>
                        </a:rPr>
                        <m:t>𝐸𝑥𝑝</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𝐺𝑟𝑎𝑝h</m:t>
                          </m:r>
                          <m:r>
                            <a:rPr lang="en-US" sz="2000" b="0" i="1" smtClean="0">
                              <a:latin typeface="Cambria Math" panose="02040503050406030204" pitchFamily="18" charset="0"/>
                            </a:rPr>
                            <m:t> </m:t>
                          </m:r>
                          <m:r>
                            <a:rPr lang="en-US" sz="2000" b="0" i="1" smtClean="0">
                              <a:latin typeface="Cambria Math" panose="02040503050406030204" pitchFamily="18" charset="0"/>
                            </a:rPr>
                            <m:t>𝑉𝑜𝑙𝑢𝑚</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𝑒</m:t>
                              </m:r>
                            </m:e>
                            <m:sub>
                              <m:r>
                                <a:rPr lang="en-US" sz="2000" b="0" i="1" smtClean="0">
                                  <a:latin typeface="Cambria Math" panose="02040503050406030204" pitchFamily="18" charset="0"/>
                                </a:rPr>
                                <m:t> </m:t>
                              </m:r>
                            </m:sub>
                          </m:sSub>
                        </m:num>
                        <m:den>
                          <m:r>
                            <a:rPr lang="en-US" sz="2000" b="0" i="1" smtClean="0">
                              <a:latin typeface="Cambria Math" panose="02040503050406030204" pitchFamily="18" charset="0"/>
                            </a:rPr>
                            <m:t>𝐺𝑟𝑎𝑝h</m:t>
                          </m:r>
                          <m:r>
                            <a:rPr lang="en-US" sz="2000" b="0" i="1" smtClean="0">
                              <a:latin typeface="Cambria Math" panose="02040503050406030204" pitchFamily="18" charset="0"/>
                            </a:rPr>
                            <m:t> </m:t>
                          </m:r>
                          <m:r>
                            <a:rPr lang="en-US" sz="2000" b="0" i="1" smtClean="0">
                              <a:latin typeface="Cambria Math" panose="02040503050406030204" pitchFamily="18" charset="0"/>
                            </a:rPr>
                            <m:t>𝑀𝑎𝑠</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 </m:t>
                              </m:r>
                            </m:sub>
                          </m:sSub>
                        </m:den>
                      </m:f>
                      <m:r>
                        <a:rPr lang="en-US" sz="2000" b="0" i="1" smtClean="0">
                          <a:latin typeface="Cambria Math" panose="02040503050406030204" pitchFamily="18" charset="0"/>
                        </a:rPr>
                        <m:t>) </m:t>
                      </m:r>
                    </m:oMath>
                  </m:oMathPara>
                </a14:m>
                <a:endParaRPr lang="en-US" sz="2000" dirty="0"/>
              </a:p>
            </p:txBody>
          </p:sp>
        </mc:Choice>
        <mc:Fallback xmlns="">
          <p:sp>
            <p:nvSpPr>
              <p:cNvPr id="54" name="TextBox 53">
                <a:extLst>
                  <a:ext uri="{FF2B5EF4-FFF2-40B4-BE49-F238E27FC236}">
                    <a16:creationId xmlns:a16="http://schemas.microsoft.com/office/drawing/2014/main" id="{E1646937-C0BD-F044-8A8E-4E9B99143DF7}"/>
                  </a:ext>
                </a:extLst>
              </p:cNvPr>
              <p:cNvSpPr txBox="1">
                <a:spLocks noRot="1" noChangeAspect="1" noMove="1" noResize="1" noEditPoints="1" noAdjustHandles="1" noChangeArrowheads="1" noChangeShapeType="1" noTextEdit="1"/>
              </p:cNvSpPr>
              <p:nvPr/>
            </p:nvSpPr>
            <p:spPr>
              <a:xfrm>
                <a:off x="6892813" y="1587980"/>
                <a:ext cx="3386667" cy="726994"/>
              </a:xfrm>
              <a:prstGeom prst="rect">
                <a:avLst/>
              </a:prstGeom>
              <a:blipFill>
                <a:blip r:embed="rId4"/>
                <a:stretch>
                  <a:fillRect l="-749" r="-30712" b="-12069"/>
                </a:stretch>
              </a:blipFill>
            </p:spPr>
            <p:txBody>
              <a:bodyPr/>
              <a:lstStyle/>
              <a:p>
                <a:r>
                  <a:rPr lang="en-US">
                    <a:noFill/>
                  </a:rPr>
                  <a:t> </a:t>
                </a:r>
              </a:p>
            </p:txBody>
          </p:sp>
        </mc:Fallback>
      </mc:AlternateContent>
      <p:sp>
        <p:nvSpPr>
          <p:cNvPr id="58" name="Content Placeholder 2">
            <a:extLst>
              <a:ext uri="{FF2B5EF4-FFF2-40B4-BE49-F238E27FC236}">
                <a16:creationId xmlns:a16="http://schemas.microsoft.com/office/drawing/2014/main" id="{15A0EF62-1253-9B4B-A371-DFD5798C9675}"/>
              </a:ext>
            </a:extLst>
          </p:cNvPr>
          <p:cNvSpPr txBox="1">
            <a:spLocks/>
          </p:cNvSpPr>
          <p:nvPr/>
        </p:nvSpPr>
        <p:spPr>
          <a:xfrm>
            <a:off x="463282" y="2230837"/>
            <a:ext cx="6077279" cy="467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latin typeface="Avenir Book" panose="02000503020000020003" pitchFamily="2" charset="0"/>
              </a:rPr>
              <a:t>(Expected value is average edge weight) </a:t>
            </a: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9488D552-E8A5-9D41-9E90-413F916849A0}"/>
                  </a:ext>
                </a:extLst>
              </p:cNvPr>
              <p:cNvSpPr txBox="1"/>
              <p:nvPr/>
            </p:nvSpPr>
            <p:spPr>
              <a:xfrm>
                <a:off x="2342355" y="2962319"/>
                <a:ext cx="4418221" cy="7286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𝑆𝑢𝑏𝑔𝑟𝑎𝑝h</m:t>
                      </m:r>
                      <m:r>
                        <a:rPr lang="en-US" sz="2000" b="0" i="1" smtClean="0">
                          <a:latin typeface="Cambria Math" panose="02040503050406030204" pitchFamily="18" charset="0"/>
                        </a:rPr>
                        <m:t> </m:t>
                      </m:r>
                      <m:r>
                        <a:rPr lang="en-US" sz="2000" b="0" i="1" smtClean="0">
                          <a:latin typeface="Cambria Math" panose="02040503050406030204" pitchFamily="18" charset="0"/>
                        </a:rPr>
                        <m:t>𝑀𝑎𝑠𝑠</m:t>
                      </m:r>
                      <m:r>
                        <a:rPr lang="en-US" sz="2000" b="0" i="1" smtClean="0">
                          <a:latin typeface="Cambria Math" panose="02040503050406030204" pitchFamily="18" charset="0"/>
                        </a:rPr>
                        <m:t>  ~ </m:t>
                      </m:r>
                      <m:r>
                        <a:rPr lang="en-US" sz="2000" b="0" i="1" smtClean="0">
                          <a:latin typeface="Cambria Math" panose="02040503050406030204" pitchFamily="18" charset="0"/>
                        </a:rPr>
                        <m:t>𝐺𝑎𝑚𝑚𝑎</m:t>
                      </m:r>
                      <m:r>
                        <a:rPr lang="en-US" sz="2000" b="0" i="1" smtClean="0">
                          <a:latin typeface="Cambria Math" panose="02040503050406030204" pitchFamily="18" charset="0"/>
                        </a:rPr>
                        <m:t>(</m:t>
                      </m:r>
                      <m:r>
                        <a:rPr lang="en-US" sz="2000" b="0" i="1" smtClean="0">
                          <a:latin typeface="Cambria Math" panose="02040503050406030204" pitchFamily="18" charset="0"/>
                        </a:rPr>
                        <m:t>𝑆𝑢𝑏𝑔𝑟𝑎𝑝h</m:t>
                      </m:r>
                      <m:r>
                        <a:rPr lang="en-US" sz="2000" b="0" i="1" smtClean="0">
                          <a:latin typeface="Cambria Math" panose="02040503050406030204" pitchFamily="18" charset="0"/>
                        </a:rPr>
                        <m:t> </m:t>
                      </m:r>
                      <m:r>
                        <a:rPr lang="en-US" sz="2000" b="0" i="1" smtClean="0">
                          <a:latin typeface="Cambria Math" panose="02040503050406030204" pitchFamily="18" charset="0"/>
                        </a:rPr>
                        <m:t>𝑉𝑜𝑙𝑢𝑚𝑒</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𝐺𝑟𝑎𝑝h</m:t>
                          </m:r>
                          <m:r>
                            <a:rPr lang="en-US" sz="2000" b="0" i="1" smtClean="0">
                              <a:latin typeface="Cambria Math" panose="02040503050406030204" pitchFamily="18" charset="0"/>
                            </a:rPr>
                            <m:t> </m:t>
                          </m:r>
                          <m:r>
                            <a:rPr lang="en-US" sz="2000" b="0" i="1" smtClean="0">
                              <a:latin typeface="Cambria Math" panose="02040503050406030204" pitchFamily="18" charset="0"/>
                            </a:rPr>
                            <m:t>𝑉𝑜𝑙𝑢𝑚𝑒</m:t>
                          </m:r>
                        </m:num>
                        <m:den>
                          <m:r>
                            <a:rPr lang="en-US" sz="2000" b="0" i="1" smtClean="0">
                              <a:latin typeface="Cambria Math" panose="02040503050406030204" pitchFamily="18" charset="0"/>
                            </a:rPr>
                            <m:t>𝐺𝑟𝑎𝑝h</m:t>
                          </m:r>
                          <m:r>
                            <a:rPr lang="en-US" sz="2000" b="0" i="1" smtClean="0">
                              <a:latin typeface="Cambria Math" panose="02040503050406030204" pitchFamily="18" charset="0"/>
                            </a:rPr>
                            <m:t> </m:t>
                          </m:r>
                          <m:r>
                            <a:rPr lang="en-US" sz="2000" b="0" i="1" smtClean="0">
                              <a:latin typeface="Cambria Math" panose="02040503050406030204" pitchFamily="18" charset="0"/>
                            </a:rPr>
                            <m:t>𝑀𝑎𝑠𝑠</m:t>
                          </m:r>
                        </m:den>
                      </m:f>
                      <m:r>
                        <a:rPr lang="en-US" sz="2000" b="0" i="1" smtClean="0">
                          <a:latin typeface="Cambria Math" panose="02040503050406030204" pitchFamily="18" charset="0"/>
                        </a:rPr>
                        <m:t>) </m:t>
                      </m:r>
                    </m:oMath>
                  </m:oMathPara>
                </a14:m>
                <a:endParaRPr lang="en-US" sz="2000" dirty="0"/>
              </a:p>
            </p:txBody>
          </p:sp>
        </mc:Choice>
        <mc:Fallback xmlns="">
          <p:sp>
            <p:nvSpPr>
              <p:cNvPr id="60" name="TextBox 59">
                <a:extLst>
                  <a:ext uri="{FF2B5EF4-FFF2-40B4-BE49-F238E27FC236}">
                    <a16:creationId xmlns:a16="http://schemas.microsoft.com/office/drawing/2014/main" id="{9488D552-E8A5-9D41-9E90-413F916849A0}"/>
                  </a:ext>
                </a:extLst>
              </p:cNvPr>
              <p:cNvSpPr txBox="1">
                <a:spLocks noRot="1" noChangeAspect="1" noMove="1" noResize="1" noEditPoints="1" noAdjustHandles="1" noChangeArrowheads="1" noChangeShapeType="1" noTextEdit="1"/>
              </p:cNvSpPr>
              <p:nvPr/>
            </p:nvSpPr>
            <p:spPr>
              <a:xfrm>
                <a:off x="2342355" y="2962319"/>
                <a:ext cx="4418221" cy="728661"/>
              </a:xfrm>
              <a:prstGeom prst="rect">
                <a:avLst/>
              </a:prstGeom>
              <a:blipFill>
                <a:blip r:embed="rId5"/>
                <a:stretch>
                  <a:fillRect l="-287" r="-63897" b="-10169"/>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89937B6F-9E1C-FF41-8AFA-31658C652EEB}"/>
              </a:ext>
            </a:extLst>
          </p:cNvPr>
          <p:cNvSpPr txBox="1"/>
          <p:nvPr/>
        </p:nvSpPr>
        <p:spPr>
          <a:xfrm>
            <a:off x="12276667" y="3691467"/>
            <a:ext cx="184731" cy="369332"/>
          </a:xfrm>
          <a:prstGeom prst="rect">
            <a:avLst/>
          </a:prstGeom>
          <a:noFill/>
        </p:spPr>
        <p:txBody>
          <a:bodyPr wrap="none" rtlCol="0">
            <a:spAutoFit/>
          </a:bodyPr>
          <a:lstStyle/>
          <a:p>
            <a:endParaRPr lang="en-US" dirty="0"/>
          </a:p>
        </p:txBody>
      </p:sp>
      <p:sp>
        <p:nvSpPr>
          <p:cNvPr id="62" name="Rectangle 61">
            <a:extLst>
              <a:ext uri="{FF2B5EF4-FFF2-40B4-BE49-F238E27FC236}">
                <a16:creationId xmlns:a16="http://schemas.microsoft.com/office/drawing/2014/main" id="{86BD5693-09C0-FE4A-A8F0-10D154CC964F}"/>
              </a:ext>
            </a:extLst>
          </p:cNvPr>
          <p:cNvSpPr/>
          <p:nvPr/>
        </p:nvSpPr>
        <p:spPr>
          <a:xfrm>
            <a:off x="463282" y="1549918"/>
            <a:ext cx="10729651" cy="461665"/>
          </a:xfrm>
          <a:prstGeom prst="rect">
            <a:avLst/>
          </a:prstGeom>
        </p:spPr>
        <p:txBody>
          <a:bodyPr wrap="square">
            <a:spAutoFit/>
          </a:bodyPr>
          <a:lstStyle/>
          <a:p>
            <a:r>
              <a:rPr lang="en-US" sz="2400" dirty="0">
                <a:latin typeface="Avenir Book" panose="02000503020000020003" pitchFamily="2" charset="0"/>
              </a:rPr>
              <a:t>         </a:t>
            </a:r>
            <a:r>
              <a:rPr lang="en-US" sz="2400" dirty="0" err="1">
                <a:latin typeface="Avenir Book" panose="02000503020000020003" pitchFamily="2" charset="0"/>
              </a:rPr>
              <a:t>Erdos</a:t>
            </a:r>
            <a:r>
              <a:rPr lang="en-US" sz="2400" dirty="0">
                <a:latin typeface="Avenir Book" panose="02000503020000020003" pitchFamily="2" charset="0"/>
              </a:rPr>
              <a:t>-</a:t>
            </a:r>
            <a:r>
              <a:rPr lang="en-US" sz="2400" dirty="0" err="1">
                <a:latin typeface="Avenir Book" panose="02000503020000020003" pitchFamily="2" charset="0"/>
              </a:rPr>
              <a:t>Renyi</a:t>
            </a:r>
            <a:r>
              <a:rPr lang="en-US" sz="2400" dirty="0">
                <a:latin typeface="Avenir Book" panose="02000503020000020003" pitchFamily="2" charset="0"/>
              </a:rPr>
              <a:t>-Exponential model</a:t>
            </a:r>
          </a:p>
        </p:txBody>
      </p:sp>
      <p:sp>
        <p:nvSpPr>
          <p:cNvPr id="66" name="Google Shape;188;p26">
            <a:extLst>
              <a:ext uri="{FF2B5EF4-FFF2-40B4-BE49-F238E27FC236}">
                <a16:creationId xmlns:a16="http://schemas.microsoft.com/office/drawing/2014/main" id="{1286EB9C-3938-C247-A2F5-C211AE3C3737}"/>
              </a:ext>
            </a:extLst>
          </p:cNvPr>
          <p:cNvSpPr/>
          <p:nvPr/>
        </p:nvSpPr>
        <p:spPr>
          <a:xfrm>
            <a:off x="4192469" y="4274061"/>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latin typeface="Avenir Book" panose="02000503020000020003" pitchFamily="2" charset="0"/>
              </a:rPr>
              <a:t>2</a:t>
            </a:r>
            <a:endParaRPr dirty="0">
              <a:solidFill>
                <a:schemeClr val="bg1"/>
              </a:solidFill>
              <a:latin typeface="Avenir Book" panose="02000503020000020003" pitchFamily="2" charset="0"/>
            </a:endParaRPr>
          </a:p>
        </p:txBody>
      </p:sp>
      <p:sp>
        <p:nvSpPr>
          <p:cNvPr id="67" name="Google Shape;190;p26">
            <a:extLst>
              <a:ext uri="{FF2B5EF4-FFF2-40B4-BE49-F238E27FC236}">
                <a16:creationId xmlns:a16="http://schemas.microsoft.com/office/drawing/2014/main" id="{01F969E9-A9C8-A443-B8EF-9CBC9331BA9B}"/>
              </a:ext>
            </a:extLst>
          </p:cNvPr>
          <p:cNvSpPr/>
          <p:nvPr/>
        </p:nvSpPr>
        <p:spPr>
          <a:xfrm>
            <a:off x="3080255" y="4257127"/>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rPr>
              <a:t>1</a:t>
            </a:r>
            <a:endParaRPr dirty="0">
              <a:solidFill>
                <a:schemeClr val="bg1"/>
              </a:solidFill>
            </a:endParaRPr>
          </a:p>
        </p:txBody>
      </p:sp>
      <p:sp>
        <p:nvSpPr>
          <p:cNvPr id="68" name="Google Shape;188;p26">
            <a:extLst>
              <a:ext uri="{FF2B5EF4-FFF2-40B4-BE49-F238E27FC236}">
                <a16:creationId xmlns:a16="http://schemas.microsoft.com/office/drawing/2014/main" id="{4471FD9D-51ED-2B44-BC48-EE4DF7757A41}"/>
              </a:ext>
            </a:extLst>
          </p:cNvPr>
          <p:cNvSpPr/>
          <p:nvPr/>
        </p:nvSpPr>
        <p:spPr>
          <a:xfrm>
            <a:off x="4199178" y="5291852"/>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latin typeface="Avenir Book" panose="02000503020000020003" pitchFamily="2" charset="0"/>
              </a:rPr>
              <a:t>4</a:t>
            </a:r>
            <a:endParaRPr dirty="0">
              <a:solidFill>
                <a:schemeClr val="bg1"/>
              </a:solidFill>
              <a:latin typeface="Avenir Book" panose="02000503020000020003" pitchFamily="2" charset="0"/>
            </a:endParaRPr>
          </a:p>
        </p:txBody>
      </p:sp>
      <p:sp>
        <p:nvSpPr>
          <p:cNvPr id="69" name="Google Shape;190;p26">
            <a:extLst>
              <a:ext uri="{FF2B5EF4-FFF2-40B4-BE49-F238E27FC236}">
                <a16:creationId xmlns:a16="http://schemas.microsoft.com/office/drawing/2014/main" id="{B2B2343C-57C1-584C-9BD6-9AA3CD8DC381}"/>
              </a:ext>
            </a:extLst>
          </p:cNvPr>
          <p:cNvSpPr/>
          <p:nvPr/>
        </p:nvSpPr>
        <p:spPr>
          <a:xfrm>
            <a:off x="3050816" y="5284285"/>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rPr>
              <a:t>3</a:t>
            </a:r>
            <a:endParaRPr dirty="0">
              <a:solidFill>
                <a:schemeClr val="bg1"/>
              </a:solidFill>
            </a:endParaRPr>
          </a:p>
        </p:txBody>
      </p:sp>
      <p:sp>
        <p:nvSpPr>
          <p:cNvPr id="107" name="TextBox 106">
            <a:extLst>
              <a:ext uri="{FF2B5EF4-FFF2-40B4-BE49-F238E27FC236}">
                <a16:creationId xmlns:a16="http://schemas.microsoft.com/office/drawing/2014/main" id="{4B1230FA-D439-D747-B293-66835DCA5C5E}"/>
              </a:ext>
            </a:extLst>
          </p:cNvPr>
          <p:cNvSpPr txBox="1"/>
          <p:nvPr/>
        </p:nvSpPr>
        <p:spPr>
          <a:xfrm rot="16200000">
            <a:off x="4473009" y="4825707"/>
            <a:ext cx="2398203" cy="561692"/>
          </a:xfrm>
          <a:prstGeom prst="rect">
            <a:avLst/>
          </a:prstGeom>
          <a:solidFill>
            <a:schemeClr val="bg1"/>
          </a:solidFill>
        </p:spPr>
        <p:txBody>
          <a:bodyPr wrap="square" rtlCol="0">
            <a:spAutoFit/>
          </a:bodyPr>
          <a:lstStyle/>
          <a:p>
            <a:pPr algn="ctr"/>
            <a:r>
              <a:rPr lang="en-US" sz="2000" b="1" dirty="0">
                <a:latin typeface="Avenir Book" panose="02000503020000020003" pitchFamily="2" charset="0"/>
              </a:rPr>
              <a:t>Suspiciousness</a:t>
            </a:r>
          </a:p>
          <a:p>
            <a:pPr algn="ctr"/>
            <a:r>
              <a:rPr lang="en-US" sz="1050" dirty="0">
                <a:latin typeface="Avenir Book" panose="02000503020000020003" pitchFamily="2" charset="0"/>
              </a:rPr>
              <a:t>-log(Subgraph Mass Likelihood)</a:t>
            </a:r>
          </a:p>
        </p:txBody>
      </p:sp>
      <p:sp>
        <p:nvSpPr>
          <p:cNvPr id="51" name="Arc 50">
            <a:extLst>
              <a:ext uri="{FF2B5EF4-FFF2-40B4-BE49-F238E27FC236}">
                <a16:creationId xmlns:a16="http://schemas.microsoft.com/office/drawing/2014/main" id="{ADA32191-1C8B-B04E-AE0F-4819DD853585}"/>
              </a:ext>
            </a:extLst>
          </p:cNvPr>
          <p:cNvSpPr/>
          <p:nvPr/>
        </p:nvSpPr>
        <p:spPr>
          <a:xfrm rot="16883179">
            <a:off x="7050759" y="3328556"/>
            <a:ext cx="4308352" cy="5897640"/>
          </a:xfrm>
          <a:prstGeom prst="arc">
            <a:avLst>
              <a:gd name="adj1" fmla="val 16200000"/>
              <a:gd name="adj2" fmla="val 20294616"/>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28D4F82F-2243-8843-A2DA-1263CC002461}"/>
              </a:ext>
            </a:extLst>
          </p:cNvPr>
          <p:cNvSpPr/>
          <p:nvPr/>
        </p:nvSpPr>
        <p:spPr>
          <a:xfrm>
            <a:off x="6063648" y="4001147"/>
            <a:ext cx="173728" cy="1846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5DBF1F-96C3-0A49-9DE8-5E1472BBA52D}"/>
              </a:ext>
            </a:extLst>
          </p:cNvPr>
          <p:cNvSpPr txBox="1"/>
          <p:nvPr/>
        </p:nvSpPr>
        <p:spPr>
          <a:xfrm>
            <a:off x="6105834" y="5614720"/>
            <a:ext cx="131542"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A11F2EED-40D0-C94D-9904-425BAA9D965B}"/>
              </a:ext>
            </a:extLst>
          </p:cNvPr>
          <p:cNvSpPr txBox="1"/>
          <p:nvPr/>
        </p:nvSpPr>
        <p:spPr>
          <a:xfrm>
            <a:off x="6097513" y="5587242"/>
            <a:ext cx="86864" cy="307777"/>
          </a:xfrm>
          <a:prstGeom prst="rect">
            <a:avLst/>
          </a:prstGeom>
          <a:noFill/>
        </p:spPr>
        <p:txBody>
          <a:bodyPr wrap="square" rtlCol="0">
            <a:spAutoFit/>
          </a:bodyPr>
          <a:lstStyle/>
          <a:p>
            <a:r>
              <a:rPr lang="en-US" sz="1400" dirty="0"/>
              <a:t>0</a:t>
            </a:r>
            <a:endParaRPr lang="en-US" dirty="0"/>
          </a:p>
        </p:txBody>
      </p:sp>
      <p:sp>
        <p:nvSpPr>
          <p:cNvPr id="53" name="TextBox 52">
            <a:extLst>
              <a:ext uri="{FF2B5EF4-FFF2-40B4-BE49-F238E27FC236}">
                <a16:creationId xmlns:a16="http://schemas.microsoft.com/office/drawing/2014/main" id="{9593B802-F63B-5E4E-AD12-35C6804C8487}"/>
              </a:ext>
            </a:extLst>
          </p:cNvPr>
          <p:cNvSpPr txBox="1"/>
          <p:nvPr/>
        </p:nvSpPr>
        <p:spPr>
          <a:xfrm>
            <a:off x="6012560" y="3931380"/>
            <a:ext cx="276419" cy="307777"/>
          </a:xfrm>
          <a:prstGeom prst="rect">
            <a:avLst/>
          </a:prstGeom>
          <a:noFill/>
        </p:spPr>
        <p:txBody>
          <a:bodyPr wrap="square" rtlCol="0">
            <a:spAutoFit/>
          </a:bodyPr>
          <a:lstStyle/>
          <a:p>
            <a:r>
              <a:rPr lang="en-US" sz="1400" dirty="0"/>
              <a:t>5</a:t>
            </a:r>
            <a:endParaRPr lang="en-US" dirty="0"/>
          </a:p>
        </p:txBody>
      </p:sp>
      <p:sp>
        <p:nvSpPr>
          <p:cNvPr id="103" name="Oval 102">
            <a:extLst>
              <a:ext uri="{FF2B5EF4-FFF2-40B4-BE49-F238E27FC236}">
                <a16:creationId xmlns:a16="http://schemas.microsoft.com/office/drawing/2014/main" id="{78B6AB9D-1E12-454D-9EAD-312DFEC68924}"/>
              </a:ext>
            </a:extLst>
          </p:cNvPr>
          <p:cNvSpPr/>
          <p:nvPr/>
        </p:nvSpPr>
        <p:spPr>
          <a:xfrm>
            <a:off x="6235453" y="5628115"/>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78AE91C-B41B-A94A-A5A7-BC4C68405C1E}"/>
              </a:ext>
            </a:extLst>
          </p:cNvPr>
          <p:cNvSpPr/>
          <p:nvPr/>
        </p:nvSpPr>
        <p:spPr>
          <a:xfrm>
            <a:off x="6734980" y="4745090"/>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8D3FE92-C886-A845-A4E3-AECA6FDA22BE}"/>
              </a:ext>
            </a:extLst>
          </p:cNvPr>
          <p:cNvSpPr/>
          <p:nvPr/>
        </p:nvSpPr>
        <p:spPr>
          <a:xfrm>
            <a:off x="7258923" y="4388798"/>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2E8F4DB-3B7A-D94F-8A27-6518CD4255A5}"/>
              </a:ext>
            </a:extLst>
          </p:cNvPr>
          <p:cNvSpPr/>
          <p:nvPr/>
        </p:nvSpPr>
        <p:spPr>
          <a:xfrm>
            <a:off x="7779673" y="4147464"/>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DCE5D10-9DA4-9E43-BB92-0C3CD0F3BE92}"/>
              </a:ext>
            </a:extLst>
          </p:cNvPr>
          <p:cNvSpPr/>
          <p:nvPr/>
        </p:nvSpPr>
        <p:spPr>
          <a:xfrm>
            <a:off x="8269869" y="4049522"/>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8D7E3A5-559D-8F42-A840-917605F8883E}"/>
              </a:ext>
            </a:extLst>
          </p:cNvPr>
          <p:cNvSpPr/>
          <p:nvPr/>
        </p:nvSpPr>
        <p:spPr>
          <a:xfrm>
            <a:off x="8718338" y="4004818"/>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C12CD1C5-20C1-4A47-A02C-D60F4AB469B3}"/>
              </a:ext>
            </a:extLst>
          </p:cNvPr>
          <p:cNvCxnSpPr/>
          <p:nvPr/>
        </p:nvCxnSpPr>
        <p:spPr>
          <a:xfrm>
            <a:off x="3569975" y="4481767"/>
            <a:ext cx="622494" cy="1693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F8AFD24-976B-B24C-853A-96B84D080F82}"/>
              </a:ext>
            </a:extLst>
          </p:cNvPr>
          <p:cNvCxnSpPr>
            <a:cxnSpLocks/>
          </p:cNvCxnSpPr>
          <p:nvPr/>
        </p:nvCxnSpPr>
        <p:spPr>
          <a:xfrm>
            <a:off x="4437329" y="4723340"/>
            <a:ext cx="6709" cy="56851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C284BF4-BE96-6547-BCB5-53D1CD1986F2}"/>
              </a:ext>
            </a:extLst>
          </p:cNvPr>
          <p:cNvCxnSpPr>
            <a:cxnSpLocks/>
          </p:cNvCxnSpPr>
          <p:nvPr/>
        </p:nvCxnSpPr>
        <p:spPr>
          <a:xfrm flipH="1" flipV="1">
            <a:off x="3540536" y="5508925"/>
            <a:ext cx="658642" cy="756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9115065-91FE-7941-83B3-52FC1E45A175}"/>
              </a:ext>
            </a:extLst>
          </p:cNvPr>
          <p:cNvCxnSpPr>
            <a:cxnSpLocks/>
          </p:cNvCxnSpPr>
          <p:nvPr/>
        </p:nvCxnSpPr>
        <p:spPr>
          <a:xfrm flipV="1">
            <a:off x="3295676" y="4706406"/>
            <a:ext cx="29439" cy="57787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41476FA-83FC-1D4B-884E-1CE67D4287EF}"/>
              </a:ext>
            </a:extLst>
          </p:cNvPr>
          <p:cNvCxnSpPr>
            <a:cxnSpLocks/>
          </p:cNvCxnSpPr>
          <p:nvPr/>
        </p:nvCxnSpPr>
        <p:spPr>
          <a:xfrm>
            <a:off x="3498257" y="4640611"/>
            <a:ext cx="772639" cy="717036"/>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12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4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3" grpId="1" animBg="1"/>
      <p:bldP spid="38" grpId="0" animBg="1"/>
      <p:bldP spid="38" grpId="1" animBg="1"/>
      <p:bldP spid="40" grpId="0" animBg="1"/>
      <p:bldP spid="40" grpId="1" animBg="1"/>
      <p:bldP spid="41" grpId="0" animBg="1"/>
      <p:bldP spid="41" grpId="1" animBg="1"/>
      <p:bldP spid="42" grpId="0" animBg="1"/>
      <p:bldP spid="42" grpId="1" animBg="1"/>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8CA8636B-287D-794D-9396-82BBE45A072B}"/>
              </a:ext>
            </a:extLst>
          </p:cNvPr>
          <p:cNvGrpSpPr/>
          <p:nvPr/>
        </p:nvGrpSpPr>
        <p:grpSpPr>
          <a:xfrm>
            <a:off x="5209154" y="4079105"/>
            <a:ext cx="4100923" cy="2297126"/>
            <a:chOff x="6540562" y="4315372"/>
            <a:chExt cx="4100923" cy="2297126"/>
          </a:xfrm>
        </p:grpSpPr>
        <p:grpSp>
          <p:nvGrpSpPr>
            <p:cNvPr id="39" name="Group 38">
              <a:extLst>
                <a:ext uri="{FF2B5EF4-FFF2-40B4-BE49-F238E27FC236}">
                  <a16:creationId xmlns:a16="http://schemas.microsoft.com/office/drawing/2014/main" id="{84A305F6-1F40-1844-A036-DA1D1B2970F5}"/>
                </a:ext>
              </a:extLst>
            </p:cNvPr>
            <p:cNvGrpSpPr/>
            <p:nvPr/>
          </p:nvGrpSpPr>
          <p:grpSpPr>
            <a:xfrm>
              <a:off x="7437242" y="4315372"/>
              <a:ext cx="2777929" cy="1853054"/>
              <a:chOff x="-2101270" y="5926685"/>
              <a:chExt cx="7358417" cy="4265656"/>
            </a:xfrm>
          </p:grpSpPr>
          <p:pic>
            <p:nvPicPr>
              <p:cNvPr id="17" name="Google Shape;282;p30">
                <a:extLst>
                  <a:ext uri="{FF2B5EF4-FFF2-40B4-BE49-F238E27FC236}">
                    <a16:creationId xmlns:a16="http://schemas.microsoft.com/office/drawing/2014/main" id="{B7EAAFE1-1BA5-FB4B-A8B4-B5FF130F7776}"/>
                  </a:ext>
                </a:extLst>
              </p:cNvPr>
              <p:cNvPicPr preferRelativeResize="0"/>
              <p:nvPr/>
            </p:nvPicPr>
            <p:blipFill>
              <a:blip r:embed="rId3">
                <a:alphaModFix/>
              </a:blip>
              <a:stretch>
                <a:fillRect/>
              </a:stretch>
            </p:blipFill>
            <p:spPr>
              <a:xfrm>
                <a:off x="-2101270" y="5926685"/>
                <a:ext cx="7358417" cy="4265656"/>
              </a:xfrm>
              <a:prstGeom prst="rect">
                <a:avLst/>
              </a:prstGeom>
              <a:noFill/>
              <a:ln>
                <a:noFill/>
              </a:ln>
            </p:spPr>
          </p:pic>
          <p:sp>
            <p:nvSpPr>
              <p:cNvPr id="31" name="Rectangle 30">
                <a:extLst>
                  <a:ext uri="{FF2B5EF4-FFF2-40B4-BE49-F238E27FC236}">
                    <a16:creationId xmlns:a16="http://schemas.microsoft.com/office/drawing/2014/main" id="{9D4891EA-2C3D-AF42-A779-902D95F33BF3}"/>
                  </a:ext>
                </a:extLst>
              </p:cNvPr>
              <p:cNvSpPr/>
              <p:nvPr/>
            </p:nvSpPr>
            <p:spPr>
              <a:xfrm>
                <a:off x="-1565633" y="6105591"/>
                <a:ext cx="6767999" cy="3649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Google Shape;287;p30">
              <a:extLst>
                <a:ext uri="{FF2B5EF4-FFF2-40B4-BE49-F238E27FC236}">
                  <a16:creationId xmlns:a16="http://schemas.microsoft.com/office/drawing/2014/main" id="{EDDD382B-4D4A-D941-AD94-25B47D1E7D92}"/>
                </a:ext>
              </a:extLst>
            </p:cNvPr>
            <p:cNvSpPr txBox="1"/>
            <p:nvPr/>
          </p:nvSpPr>
          <p:spPr>
            <a:xfrm rot="16200000">
              <a:off x="6082089" y="4995296"/>
              <a:ext cx="1314164" cy="3972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Avenir"/>
                  <a:ea typeface="Avenir"/>
                  <a:cs typeface="Avenir"/>
                  <a:sym typeface="Avenir"/>
                </a:rPr>
                <a:t> </a:t>
              </a:r>
            </a:p>
            <a:p>
              <a:pPr marL="0" lvl="0" indent="0" algn="l" rtl="0">
                <a:spcBef>
                  <a:spcPts val="0"/>
                </a:spcBef>
                <a:spcAft>
                  <a:spcPts val="0"/>
                </a:spcAft>
                <a:buNone/>
              </a:pPr>
              <a:r>
                <a:rPr lang="en" sz="2000" dirty="0">
                  <a:latin typeface="Avenir"/>
                  <a:ea typeface="Avenir"/>
                  <a:cs typeface="Avenir"/>
                  <a:sym typeface="Avenir"/>
                </a:rPr>
                <a:t>likelihood</a:t>
              </a:r>
              <a:endParaRPr sz="2000" dirty="0">
                <a:latin typeface="Avenir"/>
                <a:ea typeface="Avenir"/>
                <a:cs typeface="Avenir"/>
                <a:sym typeface="Avenir"/>
              </a:endParaRPr>
            </a:p>
          </p:txBody>
        </p:sp>
        <p:sp>
          <p:nvSpPr>
            <p:cNvPr id="27" name="Google Shape;288;p30">
              <a:extLst>
                <a:ext uri="{FF2B5EF4-FFF2-40B4-BE49-F238E27FC236}">
                  <a16:creationId xmlns:a16="http://schemas.microsoft.com/office/drawing/2014/main" id="{6C535C5E-4AB3-CE4B-9944-DE8767EE02BC}"/>
                </a:ext>
              </a:extLst>
            </p:cNvPr>
            <p:cNvSpPr txBox="1"/>
            <p:nvPr/>
          </p:nvSpPr>
          <p:spPr>
            <a:xfrm>
              <a:off x="7316925" y="6258673"/>
              <a:ext cx="3324560" cy="3538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latin typeface="Avenir"/>
                  <a:ea typeface="Avenir"/>
                  <a:cs typeface="Avenir"/>
                  <a:sym typeface="Avenir"/>
                </a:rPr>
                <a:t>S</a:t>
              </a:r>
              <a:r>
                <a:rPr lang="en" sz="2000" dirty="0" err="1">
                  <a:latin typeface="Avenir"/>
                  <a:ea typeface="Avenir"/>
                  <a:cs typeface="Avenir"/>
                  <a:sym typeface="Avenir"/>
                </a:rPr>
                <a:t>ubgraph</a:t>
              </a:r>
              <a:r>
                <a:rPr lang="en" sz="2000" dirty="0">
                  <a:latin typeface="Avenir"/>
                  <a:ea typeface="Avenir"/>
                  <a:cs typeface="Avenir"/>
                  <a:sym typeface="Avenir"/>
                </a:rPr>
                <a:t> Mass</a:t>
              </a:r>
              <a:endParaRPr sz="1000" dirty="0">
                <a:latin typeface="Avenir"/>
                <a:ea typeface="Avenir"/>
                <a:cs typeface="Avenir"/>
                <a:sym typeface="Avenir"/>
              </a:endParaRPr>
            </a:p>
          </p:txBody>
        </p:sp>
      </p:grpSp>
      <p:sp>
        <p:nvSpPr>
          <p:cNvPr id="107" name="TextBox 106">
            <a:extLst>
              <a:ext uri="{FF2B5EF4-FFF2-40B4-BE49-F238E27FC236}">
                <a16:creationId xmlns:a16="http://schemas.microsoft.com/office/drawing/2014/main" id="{4B1230FA-D439-D747-B293-66835DCA5C5E}"/>
              </a:ext>
            </a:extLst>
          </p:cNvPr>
          <p:cNvSpPr txBox="1"/>
          <p:nvPr/>
        </p:nvSpPr>
        <p:spPr>
          <a:xfrm rot="16200000">
            <a:off x="4473009" y="4825707"/>
            <a:ext cx="2398203" cy="561692"/>
          </a:xfrm>
          <a:prstGeom prst="rect">
            <a:avLst/>
          </a:prstGeom>
          <a:solidFill>
            <a:schemeClr val="bg1"/>
          </a:solidFill>
        </p:spPr>
        <p:txBody>
          <a:bodyPr wrap="square" rtlCol="0">
            <a:spAutoFit/>
          </a:bodyPr>
          <a:lstStyle/>
          <a:p>
            <a:pPr algn="ctr"/>
            <a:r>
              <a:rPr lang="en-US" sz="2000" b="1" dirty="0">
                <a:latin typeface="Avenir Book" panose="02000503020000020003" pitchFamily="2" charset="0"/>
              </a:rPr>
              <a:t>Suspiciousness</a:t>
            </a:r>
          </a:p>
          <a:p>
            <a:pPr algn="ctr"/>
            <a:r>
              <a:rPr lang="en-US" sz="1050" dirty="0">
                <a:latin typeface="Avenir Book" panose="02000503020000020003" pitchFamily="2" charset="0"/>
              </a:rPr>
              <a:t>-log(Subgraph Mass Likelihood)</a:t>
            </a:r>
          </a:p>
        </p:txBody>
      </p:sp>
      <p:sp>
        <p:nvSpPr>
          <p:cNvPr id="4" name="Rectangle 3">
            <a:extLst>
              <a:ext uri="{FF2B5EF4-FFF2-40B4-BE49-F238E27FC236}">
                <a16:creationId xmlns:a16="http://schemas.microsoft.com/office/drawing/2014/main" id="{28D4F82F-2243-8843-A2DA-1263CC002461}"/>
              </a:ext>
            </a:extLst>
          </p:cNvPr>
          <p:cNvSpPr/>
          <p:nvPr/>
        </p:nvSpPr>
        <p:spPr>
          <a:xfrm>
            <a:off x="6063648" y="4001147"/>
            <a:ext cx="173728" cy="1846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5DBF1F-96C3-0A49-9DE8-5E1472BBA52D}"/>
              </a:ext>
            </a:extLst>
          </p:cNvPr>
          <p:cNvSpPr txBox="1"/>
          <p:nvPr/>
        </p:nvSpPr>
        <p:spPr>
          <a:xfrm>
            <a:off x="6105834" y="5614720"/>
            <a:ext cx="131542"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A11F2EED-40D0-C94D-9904-425BAA9D965B}"/>
              </a:ext>
            </a:extLst>
          </p:cNvPr>
          <p:cNvSpPr txBox="1"/>
          <p:nvPr/>
        </p:nvSpPr>
        <p:spPr>
          <a:xfrm>
            <a:off x="6097513" y="5587242"/>
            <a:ext cx="86864" cy="307777"/>
          </a:xfrm>
          <a:prstGeom prst="rect">
            <a:avLst/>
          </a:prstGeom>
          <a:noFill/>
        </p:spPr>
        <p:txBody>
          <a:bodyPr wrap="square" rtlCol="0">
            <a:spAutoFit/>
          </a:bodyPr>
          <a:lstStyle/>
          <a:p>
            <a:r>
              <a:rPr lang="en-US" sz="1400" dirty="0"/>
              <a:t>0</a:t>
            </a:r>
            <a:endParaRPr lang="en-US" dirty="0"/>
          </a:p>
        </p:txBody>
      </p:sp>
      <p:sp>
        <p:nvSpPr>
          <p:cNvPr id="72" name="Arc 71">
            <a:extLst>
              <a:ext uri="{FF2B5EF4-FFF2-40B4-BE49-F238E27FC236}">
                <a16:creationId xmlns:a16="http://schemas.microsoft.com/office/drawing/2014/main" id="{798E8419-76C6-C84C-BF21-80C285188C7B}"/>
              </a:ext>
            </a:extLst>
          </p:cNvPr>
          <p:cNvSpPr/>
          <p:nvPr/>
        </p:nvSpPr>
        <p:spPr>
          <a:xfrm rot="16883179">
            <a:off x="7048526" y="3324936"/>
            <a:ext cx="4308352" cy="5897640"/>
          </a:xfrm>
          <a:prstGeom prst="arc">
            <a:avLst>
              <a:gd name="adj1" fmla="val 16200000"/>
              <a:gd name="adj2" fmla="val 20294616"/>
            </a:avLst>
          </a:prstGeom>
          <a:ln w="38100">
            <a:solidFill>
              <a:schemeClr val="dk1">
                <a:alpha val="1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9593B802-F63B-5E4E-AD12-35C6804C8487}"/>
              </a:ext>
            </a:extLst>
          </p:cNvPr>
          <p:cNvSpPr txBox="1"/>
          <p:nvPr/>
        </p:nvSpPr>
        <p:spPr>
          <a:xfrm>
            <a:off x="6012560" y="3931380"/>
            <a:ext cx="276419" cy="307777"/>
          </a:xfrm>
          <a:prstGeom prst="rect">
            <a:avLst/>
          </a:prstGeom>
          <a:noFill/>
        </p:spPr>
        <p:txBody>
          <a:bodyPr wrap="square" rtlCol="0">
            <a:spAutoFit/>
          </a:bodyPr>
          <a:lstStyle/>
          <a:p>
            <a:r>
              <a:rPr lang="en-US" sz="1400" dirty="0"/>
              <a:t>5</a:t>
            </a:r>
            <a:endParaRPr lang="en-US" dirty="0"/>
          </a:p>
        </p:txBody>
      </p:sp>
      <p:sp>
        <p:nvSpPr>
          <p:cNvPr id="51" name="Arc 50">
            <a:extLst>
              <a:ext uri="{FF2B5EF4-FFF2-40B4-BE49-F238E27FC236}">
                <a16:creationId xmlns:a16="http://schemas.microsoft.com/office/drawing/2014/main" id="{ADA32191-1C8B-B04E-AE0F-4819DD853585}"/>
              </a:ext>
            </a:extLst>
          </p:cNvPr>
          <p:cNvSpPr/>
          <p:nvPr/>
        </p:nvSpPr>
        <p:spPr>
          <a:xfrm rot="16883179">
            <a:off x="7050759" y="3328556"/>
            <a:ext cx="4308352" cy="5897640"/>
          </a:xfrm>
          <a:prstGeom prst="arc">
            <a:avLst>
              <a:gd name="adj1" fmla="val 16200000"/>
              <a:gd name="adj2" fmla="val 20294616"/>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7" name="Arc 56">
            <a:extLst>
              <a:ext uri="{FF2B5EF4-FFF2-40B4-BE49-F238E27FC236}">
                <a16:creationId xmlns:a16="http://schemas.microsoft.com/office/drawing/2014/main" id="{57AA931E-092F-E64E-A8E7-AEE49A4D2C8F}"/>
              </a:ext>
            </a:extLst>
          </p:cNvPr>
          <p:cNvSpPr/>
          <p:nvPr/>
        </p:nvSpPr>
        <p:spPr>
          <a:xfrm rot="16883179">
            <a:off x="7356532" y="3365848"/>
            <a:ext cx="3699244" cy="5897640"/>
          </a:xfrm>
          <a:prstGeom prst="arc">
            <a:avLst>
              <a:gd name="adj1" fmla="val 16200000"/>
              <a:gd name="adj2" fmla="val 20294616"/>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3" name="Oval 62">
            <a:extLst>
              <a:ext uri="{FF2B5EF4-FFF2-40B4-BE49-F238E27FC236}">
                <a16:creationId xmlns:a16="http://schemas.microsoft.com/office/drawing/2014/main" id="{55D99FF1-B346-D94D-8459-927D4A74B986}"/>
              </a:ext>
            </a:extLst>
          </p:cNvPr>
          <p:cNvSpPr/>
          <p:nvPr/>
        </p:nvSpPr>
        <p:spPr>
          <a:xfrm>
            <a:off x="8768387" y="4348069"/>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8D7E3A5-559D-8F42-A840-917605F8883E}"/>
              </a:ext>
            </a:extLst>
          </p:cNvPr>
          <p:cNvSpPr/>
          <p:nvPr/>
        </p:nvSpPr>
        <p:spPr>
          <a:xfrm>
            <a:off x="8718338" y="4004818"/>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EAC78B-745F-0849-938D-6F22352BFDAC}"/>
              </a:ext>
            </a:extLst>
          </p:cNvPr>
          <p:cNvSpPr>
            <a:spLocks noGrp="1"/>
          </p:cNvSpPr>
          <p:nvPr>
            <p:ph type="title"/>
          </p:nvPr>
        </p:nvSpPr>
        <p:spPr>
          <a:xfrm>
            <a:off x="463281" y="110374"/>
            <a:ext cx="10428495" cy="1325563"/>
          </a:xfrm>
        </p:spPr>
        <p:txBody>
          <a:bodyPr/>
          <a:lstStyle/>
          <a:p>
            <a:r>
              <a:rPr lang="en-US" b="1" dirty="0" err="1">
                <a:latin typeface="Avenir Book" panose="02000503020000020003" pitchFamily="2" charset="0"/>
              </a:rPr>
              <a:t>SliceNDice</a:t>
            </a:r>
            <a:r>
              <a:rPr lang="en-US" b="1" dirty="0">
                <a:latin typeface="Avenir Book" panose="02000503020000020003" pitchFamily="2" charset="0"/>
              </a:rPr>
              <a:t> Metric </a:t>
            </a:r>
            <a:r>
              <a:rPr lang="en-US" dirty="0">
                <a:latin typeface="Avenir Book" panose="02000503020000020003" pitchFamily="2" charset="0"/>
              </a:rPr>
              <a:t>(Single View)</a:t>
            </a:r>
            <a:r>
              <a:rPr lang="en-US" b="1" dirty="0">
                <a:latin typeface="Avenir Book" panose="02000503020000020003" pitchFamily="2" charset="0"/>
              </a:rPr>
              <a:t> </a:t>
            </a:r>
          </a:p>
        </p:txBody>
      </p:sp>
      <p:grpSp>
        <p:nvGrpSpPr>
          <p:cNvPr id="46" name="Group 45">
            <a:extLst>
              <a:ext uri="{FF2B5EF4-FFF2-40B4-BE49-F238E27FC236}">
                <a16:creationId xmlns:a16="http://schemas.microsoft.com/office/drawing/2014/main" id="{F6994E82-11CE-714A-9DCF-974BD7DBD239}"/>
              </a:ext>
            </a:extLst>
          </p:cNvPr>
          <p:cNvGrpSpPr/>
          <p:nvPr/>
        </p:nvGrpSpPr>
        <p:grpSpPr>
          <a:xfrm>
            <a:off x="13654612" y="184420"/>
            <a:ext cx="11872913" cy="6638224"/>
            <a:chOff x="171450" y="114300"/>
            <a:chExt cx="11872913" cy="6638224"/>
          </a:xfrm>
        </p:grpSpPr>
        <p:sp>
          <p:nvSpPr>
            <p:cNvPr id="47" name="Rectangle 46">
              <a:extLst>
                <a:ext uri="{FF2B5EF4-FFF2-40B4-BE49-F238E27FC236}">
                  <a16:creationId xmlns:a16="http://schemas.microsoft.com/office/drawing/2014/main" id="{05A77B4C-1AB6-D941-ACF2-9524B28334C3}"/>
                </a:ext>
              </a:extLst>
            </p:cNvPr>
            <p:cNvSpPr/>
            <p:nvPr/>
          </p:nvSpPr>
          <p:spPr>
            <a:xfrm>
              <a:off x="171450" y="114300"/>
              <a:ext cx="11872913" cy="663822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F391224-30E5-EA41-BDB9-8F73088DEB36}"/>
                </a:ext>
              </a:extLst>
            </p:cNvPr>
            <p:cNvSpPr/>
            <p:nvPr/>
          </p:nvSpPr>
          <p:spPr>
            <a:xfrm>
              <a:off x="1309373" y="3029985"/>
              <a:ext cx="9792300" cy="769441"/>
            </a:xfrm>
            <a:prstGeom prst="rect">
              <a:avLst/>
            </a:prstGeom>
          </p:spPr>
          <p:txBody>
            <a:bodyPr wrap="square">
              <a:spAutoFit/>
            </a:bodyPr>
            <a:lstStyle/>
            <a:p>
              <a:pPr marL="114300" lvl="0" algn="ctr">
                <a:buClr>
                  <a:schemeClr val="dk1"/>
                </a:buClr>
                <a:buSzPts val="1800"/>
              </a:pPr>
              <a:r>
                <a:rPr lang="en-US" sz="4400" b="1" dirty="0">
                  <a:solidFill>
                    <a:schemeClr val="dk1"/>
                  </a:solidFill>
                  <a:latin typeface="Avenir"/>
                  <a:ea typeface="Avenir"/>
                  <a:cs typeface="Avenir"/>
                  <a:sym typeface="Avenir"/>
                </a:rPr>
                <a:t>Satisfies all 5/5 axioms!!! </a:t>
              </a:r>
              <a:endParaRPr lang="en-US" sz="4400" dirty="0">
                <a:solidFill>
                  <a:schemeClr val="dk1"/>
                </a:solidFill>
                <a:latin typeface="Avenir"/>
                <a:ea typeface="Avenir"/>
                <a:cs typeface="Avenir"/>
                <a:sym typeface="Avenir"/>
              </a:endParaRPr>
            </a:p>
          </p:txBody>
        </p: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1646937-C0BD-F044-8A8E-4E9B99143DF7}"/>
                  </a:ext>
                </a:extLst>
              </p:cNvPr>
              <p:cNvSpPr txBox="1"/>
              <p:nvPr/>
            </p:nvSpPr>
            <p:spPr>
              <a:xfrm>
                <a:off x="6892813" y="1587980"/>
                <a:ext cx="3386667" cy="7269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𝐸𝑑𝑔𝑒</m:t>
                          </m:r>
                          <m:r>
                            <a:rPr lang="en-US" sz="2000" b="0" i="1" smtClean="0">
                              <a:latin typeface="Cambria Math" panose="02040503050406030204" pitchFamily="18" charset="0"/>
                            </a:rPr>
                            <m:t> </m:t>
                          </m:r>
                          <m:r>
                            <a:rPr lang="en-US" sz="2000" b="0" i="1" smtClean="0">
                              <a:latin typeface="Cambria Math" panose="02040503050406030204" pitchFamily="18" charset="0"/>
                            </a:rPr>
                            <m:t>𝑊𝑒𝑖𝑔h𝑡</m:t>
                          </m:r>
                        </m:e>
                        <m:sub>
                          <m:r>
                            <a:rPr lang="en-US" sz="2000" b="0" i="1" smtClean="0">
                              <a:latin typeface="Cambria Math" panose="02040503050406030204" pitchFamily="18" charset="0"/>
                            </a:rPr>
                            <m:t> </m:t>
                          </m:r>
                        </m:sub>
                      </m:sSub>
                      <m:r>
                        <a:rPr lang="en-US" sz="2000" b="0" i="1" smtClean="0">
                          <a:latin typeface="Cambria Math" panose="02040503050406030204" pitchFamily="18" charset="0"/>
                        </a:rPr>
                        <m:t> ~ </m:t>
                      </m:r>
                      <m:r>
                        <a:rPr lang="en-US" sz="2000" b="0" i="1" smtClean="0">
                          <a:latin typeface="Cambria Math" panose="02040503050406030204" pitchFamily="18" charset="0"/>
                        </a:rPr>
                        <m:t>𝐸𝑥𝑝</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𝐺𝑟𝑎𝑝h</m:t>
                          </m:r>
                          <m:r>
                            <a:rPr lang="en-US" sz="2000" b="0" i="1" smtClean="0">
                              <a:latin typeface="Cambria Math" panose="02040503050406030204" pitchFamily="18" charset="0"/>
                            </a:rPr>
                            <m:t> </m:t>
                          </m:r>
                          <m:r>
                            <a:rPr lang="en-US" sz="2000" b="0" i="1" smtClean="0">
                              <a:latin typeface="Cambria Math" panose="02040503050406030204" pitchFamily="18" charset="0"/>
                            </a:rPr>
                            <m:t>𝑉𝑜𝑙𝑢𝑚</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𝑒</m:t>
                              </m:r>
                            </m:e>
                            <m:sub>
                              <m:r>
                                <a:rPr lang="en-US" sz="2000" b="0" i="1" smtClean="0">
                                  <a:latin typeface="Cambria Math" panose="02040503050406030204" pitchFamily="18" charset="0"/>
                                </a:rPr>
                                <m:t> </m:t>
                              </m:r>
                            </m:sub>
                          </m:sSub>
                        </m:num>
                        <m:den>
                          <m:r>
                            <a:rPr lang="en-US" sz="2000" b="0" i="1" smtClean="0">
                              <a:latin typeface="Cambria Math" panose="02040503050406030204" pitchFamily="18" charset="0"/>
                            </a:rPr>
                            <m:t>𝐺𝑟𝑎𝑝h</m:t>
                          </m:r>
                          <m:r>
                            <a:rPr lang="en-US" sz="2000" b="0" i="1" smtClean="0">
                              <a:latin typeface="Cambria Math" panose="02040503050406030204" pitchFamily="18" charset="0"/>
                            </a:rPr>
                            <m:t> </m:t>
                          </m:r>
                          <m:r>
                            <a:rPr lang="en-US" sz="2000" b="0" i="1" smtClean="0">
                              <a:latin typeface="Cambria Math" panose="02040503050406030204" pitchFamily="18" charset="0"/>
                            </a:rPr>
                            <m:t>𝑀𝑎𝑠</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 </m:t>
                              </m:r>
                            </m:sub>
                          </m:sSub>
                        </m:den>
                      </m:f>
                      <m:r>
                        <a:rPr lang="en-US" sz="2000" b="0" i="1" smtClean="0">
                          <a:latin typeface="Cambria Math" panose="02040503050406030204" pitchFamily="18" charset="0"/>
                        </a:rPr>
                        <m:t>) </m:t>
                      </m:r>
                    </m:oMath>
                  </m:oMathPara>
                </a14:m>
                <a:endParaRPr lang="en-US" sz="2000" dirty="0"/>
              </a:p>
            </p:txBody>
          </p:sp>
        </mc:Choice>
        <mc:Fallback xmlns="">
          <p:sp>
            <p:nvSpPr>
              <p:cNvPr id="54" name="TextBox 53">
                <a:extLst>
                  <a:ext uri="{FF2B5EF4-FFF2-40B4-BE49-F238E27FC236}">
                    <a16:creationId xmlns:a16="http://schemas.microsoft.com/office/drawing/2014/main" id="{E1646937-C0BD-F044-8A8E-4E9B99143DF7}"/>
                  </a:ext>
                </a:extLst>
              </p:cNvPr>
              <p:cNvSpPr txBox="1">
                <a:spLocks noRot="1" noChangeAspect="1" noMove="1" noResize="1" noEditPoints="1" noAdjustHandles="1" noChangeArrowheads="1" noChangeShapeType="1" noTextEdit="1"/>
              </p:cNvSpPr>
              <p:nvPr/>
            </p:nvSpPr>
            <p:spPr>
              <a:xfrm>
                <a:off x="6892813" y="1587980"/>
                <a:ext cx="3386667" cy="726994"/>
              </a:xfrm>
              <a:prstGeom prst="rect">
                <a:avLst/>
              </a:prstGeom>
              <a:blipFill>
                <a:blip r:embed="rId4"/>
                <a:stretch>
                  <a:fillRect l="-749" r="-30712" b="-12069"/>
                </a:stretch>
              </a:blipFill>
            </p:spPr>
            <p:txBody>
              <a:bodyPr/>
              <a:lstStyle/>
              <a:p>
                <a:r>
                  <a:rPr lang="en-US">
                    <a:noFill/>
                  </a:rPr>
                  <a:t> </a:t>
                </a:r>
              </a:p>
            </p:txBody>
          </p:sp>
        </mc:Fallback>
      </mc:AlternateContent>
      <p:sp>
        <p:nvSpPr>
          <p:cNvPr id="58" name="Content Placeholder 2">
            <a:extLst>
              <a:ext uri="{FF2B5EF4-FFF2-40B4-BE49-F238E27FC236}">
                <a16:creationId xmlns:a16="http://schemas.microsoft.com/office/drawing/2014/main" id="{15A0EF62-1253-9B4B-A371-DFD5798C9675}"/>
              </a:ext>
            </a:extLst>
          </p:cNvPr>
          <p:cNvSpPr txBox="1">
            <a:spLocks/>
          </p:cNvSpPr>
          <p:nvPr/>
        </p:nvSpPr>
        <p:spPr>
          <a:xfrm>
            <a:off x="463282" y="2230837"/>
            <a:ext cx="6077279" cy="467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latin typeface="Avenir Book" panose="02000503020000020003" pitchFamily="2" charset="0"/>
              </a:rPr>
              <a:t>(Expected value is average edge weight) </a:t>
            </a: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9488D552-E8A5-9D41-9E90-413F916849A0}"/>
                  </a:ext>
                </a:extLst>
              </p:cNvPr>
              <p:cNvSpPr txBox="1"/>
              <p:nvPr/>
            </p:nvSpPr>
            <p:spPr>
              <a:xfrm>
                <a:off x="2342355" y="2962319"/>
                <a:ext cx="4418221" cy="7286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𝑆𝑢𝑏𝑔𝑟𝑎𝑝h</m:t>
                      </m:r>
                      <m:r>
                        <a:rPr lang="en-US" sz="2000" b="0" i="1" smtClean="0">
                          <a:latin typeface="Cambria Math" panose="02040503050406030204" pitchFamily="18" charset="0"/>
                        </a:rPr>
                        <m:t> </m:t>
                      </m:r>
                      <m:r>
                        <a:rPr lang="en-US" sz="2000" b="0" i="1" smtClean="0">
                          <a:latin typeface="Cambria Math" panose="02040503050406030204" pitchFamily="18" charset="0"/>
                        </a:rPr>
                        <m:t>𝑀𝑎𝑠𝑠</m:t>
                      </m:r>
                      <m:r>
                        <a:rPr lang="en-US" sz="2000" b="0" i="1" smtClean="0">
                          <a:latin typeface="Cambria Math" panose="02040503050406030204" pitchFamily="18" charset="0"/>
                        </a:rPr>
                        <m:t>  ~ </m:t>
                      </m:r>
                      <m:r>
                        <a:rPr lang="en-US" sz="2000" b="0" i="1" smtClean="0">
                          <a:latin typeface="Cambria Math" panose="02040503050406030204" pitchFamily="18" charset="0"/>
                        </a:rPr>
                        <m:t>𝐺𝑎𝑚𝑚𝑎</m:t>
                      </m:r>
                      <m:r>
                        <a:rPr lang="en-US" sz="2000" b="0" i="1" smtClean="0">
                          <a:latin typeface="Cambria Math" panose="02040503050406030204" pitchFamily="18" charset="0"/>
                        </a:rPr>
                        <m:t>(</m:t>
                      </m:r>
                      <m:r>
                        <a:rPr lang="en-US" sz="2000" b="0" i="1" smtClean="0">
                          <a:latin typeface="Cambria Math" panose="02040503050406030204" pitchFamily="18" charset="0"/>
                        </a:rPr>
                        <m:t>𝑆𝑢𝑏𝑔𝑟𝑎𝑝h</m:t>
                      </m:r>
                      <m:r>
                        <a:rPr lang="en-US" sz="2000" b="0" i="1" smtClean="0">
                          <a:latin typeface="Cambria Math" panose="02040503050406030204" pitchFamily="18" charset="0"/>
                        </a:rPr>
                        <m:t> </m:t>
                      </m:r>
                      <m:r>
                        <a:rPr lang="en-US" sz="2000" b="0" i="1" smtClean="0">
                          <a:latin typeface="Cambria Math" panose="02040503050406030204" pitchFamily="18" charset="0"/>
                        </a:rPr>
                        <m:t>𝑉𝑜𝑙𝑢𝑚𝑒</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𝐺𝑟𝑎𝑝h</m:t>
                          </m:r>
                          <m:r>
                            <a:rPr lang="en-US" sz="2000" b="0" i="1" smtClean="0">
                              <a:latin typeface="Cambria Math" panose="02040503050406030204" pitchFamily="18" charset="0"/>
                            </a:rPr>
                            <m:t> </m:t>
                          </m:r>
                          <m:r>
                            <a:rPr lang="en-US" sz="2000" b="0" i="1" smtClean="0">
                              <a:latin typeface="Cambria Math" panose="02040503050406030204" pitchFamily="18" charset="0"/>
                            </a:rPr>
                            <m:t>𝑉𝑜𝑙𝑢𝑚𝑒</m:t>
                          </m:r>
                        </m:num>
                        <m:den>
                          <m:r>
                            <a:rPr lang="en-US" sz="2000" b="0" i="1" smtClean="0">
                              <a:latin typeface="Cambria Math" panose="02040503050406030204" pitchFamily="18" charset="0"/>
                            </a:rPr>
                            <m:t>𝐺𝑟𝑎𝑝h</m:t>
                          </m:r>
                          <m:r>
                            <a:rPr lang="en-US" sz="2000" b="0" i="1" smtClean="0">
                              <a:latin typeface="Cambria Math" panose="02040503050406030204" pitchFamily="18" charset="0"/>
                            </a:rPr>
                            <m:t> </m:t>
                          </m:r>
                          <m:r>
                            <a:rPr lang="en-US" sz="2000" b="0" i="1" smtClean="0">
                              <a:latin typeface="Cambria Math" panose="02040503050406030204" pitchFamily="18" charset="0"/>
                            </a:rPr>
                            <m:t>𝑀𝑎𝑠𝑠</m:t>
                          </m:r>
                        </m:den>
                      </m:f>
                      <m:r>
                        <a:rPr lang="en-US" sz="2000" b="0" i="1" smtClean="0">
                          <a:latin typeface="Cambria Math" panose="02040503050406030204" pitchFamily="18" charset="0"/>
                        </a:rPr>
                        <m:t>) </m:t>
                      </m:r>
                    </m:oMath>
                  </m:oMathPara>
                </a14:m>
                <a:endParaRPr lang="en-US" sz="2000" dirty="0"/>
              </a:p>
            </p:txBody>
          </p:sp>
        </mc:Choice>
        <mc:Fallback xmlns="">
          <p:sp>
            <p:nvSpPr>
              <p:cNvPr id="60" name="TextBox 59">
                <a:extLst>
                  <a:ext uri="{FF2B5EF4-FFF2-40B4-BE49-F238E27FC236}">
                    <a16:creationId xmlns:a16="http://schemas.microsoft.com/office/drawing/2014/main" id="{9488D552-E8A5-9D41-9E90-413F916849A0}"/>
                  </a:ext>
                </a:extLst>
              </p:cNvPr>
              <p:cNvSpPr txBox="1">
                <a:spLocks noRot="1" noChangeAspect="1" noMove="1" noResize="1" noEditPoints="1" noAdjustHandles="1" noChangeArrowheads="1" noChangeShapeType="1" noTextEdit="1"/>
              </p:cNvSpPr>
              <p:nvPr/>
            </p:nvSpPr>
            <p:spPr>
              <a:xfrm>
                <a:off x="2342355" y="2962319"/>
                <a:ext cx="4418221" cy="728661"/>
              </a:xfrm>
              <a:prstGeom prst="rect">
                <a:avLst/>
              </a:prstGeom>
              <a:blipFill>
                <a:blip r:embed="rId5"/>
                <a:stretch>
                  <a:fillRect l="-287" r="-63897" b="-10169"/>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89937B6F-9E1C-FF41-8AFA-31658C652EEB}"/>
              </a:ext>
            </a:extLst>
          </p:cNvPr>
          <p:cNvSpPr txBox="1"/>
          <p:nvPr/>
        </p:nvSpPr>
        <p:spPr>
          <a:xfrm>
            <a:off x="12276667" y="3691467"/>
            <a:ext cx="184731" cy="369332"/>
          </a:xfrm>
          <a:prstGeom prst="rect">
            <a:avLst/>
          </a:prstGeom>
          <a:noFill/>
        </p:spPr>
        <p:txBody>
          <a:bodyPr wrap="none" rtlCol="0">
            <a:spAutoFit/>
          </a:bodyPr>
          <a:lstStyle/>
          <a:p>
            <a:endParaRPr lang="en-US" dirty="0"/>
          </a:p>
        </p:txBody>
      </p:sp>
      <p:sp>
        <p:nvSpPr>
          <p:cNvPr id="62" name="Rectangle 61">
            <a:extLst>
              <a:ext uri="{FF2B5EF4-FFF2-40B4-BE49-F238E27FC236}">
                <a16:creationId xmlns:a16="http://schemas.microsoft.com/office/drawing/2014/main" id="{86BD5693-09C0-FE4A-A8F0-10D154CC964F}"/>
              </a:ext>
            </a:extLst>
          </p:cNvPr>
          <p:cNvSpPr/>
          <p:nvPr/>
        </p:nvSpPr>
        <p:spPr>
          <a:xfrm>
            <a:off x="463282" y="1549918"/>
            <a:ext cx="10729651" cy="461665"/>
          </a:xfrm>
          <a:prstGeom prst="rect">
            <a:avLst/>
          </a:prstGeom>
        </p:spPr>
        <p:txBody>
          <a:bodyPr wrap="square">
            <a:spAutoFit/>
          </a:bodyPr>
          <a:lstStyle/>
          <a:p>
            <a:r>
              <a:rPr lang="en-US" sz="2400" dirty="0">
                <a:latin typeface="Avenir Book" panose="02000503020000020003" pitchFamily="2" charset="0"/>
              </a:rPr>
              <a:t>         </a:t>
            </a:r>
            <a:r>
              <a:rPr lang="en-US" sz="2400" dirty="0" err="1">
                <a:latin typeface="Avenir Book" panose="02000503020000020003" pitchFamily="2" charset="0"/>
              </a:rPr>
              <a:t>Erdos</a:t>
            </a:r>
            <a:r>
              <a:rPr lang="en-US" sz="2400" dirty="0">
                <a:latin typeface="Avenir Book" panose="02000503020000020003" pitchFamily="2" charset="0"/>
              </a:rPr>
              <a:t>-</a:t>
            </a:r>
            <a:r>
              <a:rPr lang="en-US" sz="2400" dirty="0" err="1">
                <a:latin typeface="Avenir Book" panose="02000503020000020003" pitchFamily="2" charset="0"/>
              </a:rPr>
              <a:t>Renyi</a:t>
            </a:r>
            <a:r>
              <a:rPr lang="en-US" sz="2400" dirty="0">
                <a:latin typeface="Avenir Book" panose="02000503020000020003" pitchFamily="2" charset="0"/>
              </a:rPr>
              <a:t>-Exponential model</a:t>
            </a:r>
          </a:p>
        </p:txBody>
      </p:sp>
      <p:sp>
        <p:nvSpPr>
          <p:cNvPr id="66" name="Google Shape;188;p26">
            <a:extLst>
              <a:ext uri="{FF2B5EF4-FFF2-40B4-BE49-F238E27FC236}">
                <a16:creationId xmlns:a16="http://schemas.microsoft.com/office/drawing/2014/main" id="{1286EB9C-3938-C247-A2F5-C211AE3C3737}"/>
              </a:ext>
            </a:extLst>
          </p:cNvPr>
          <p:cNvSpPr/>
          <p:nvPr/>
        </p:nvSpPr>
        <p:spPr>
          <a:xfrm>
            <a:off x="4192469" y="4274061"/>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latin typeface="Avenir Book" panose="02000503020000020003" pitchFamily="2" charset="0"/>
              </a:rPr>
              <a:t>2</a:t>
            </a:r>
            <a:endParaRPr dirty="0">
              <a:solidFill>
                <a:schemeClr val="bg1"/>
              </a:solidFill>
              <a:latin typeface="Avenir Book" panose="02000503020000020003" pitchFamily="2" charset="0"/>
            </a:endParaRPr>
          </a:p>
        </p:txBody>
      </p:sp>
      <p:sp>
        <p:nvSpPr>
          <p:cNvPr id="67" name="Google Shape;190;p26">
            <a:extLst>
              <a:ext uri="{FF2B5EF4-FFF2-40B4-BE49-F238E27FC236}">
                <a16:creationId xmlns:a16="http://schemas.microsoft.com/office/drawing/2014/main" id="{01F969E9-A9C8-A443-B8EF-9CBC9331BA9B}"/>
              </a:ext>
            </a:extLst>
          </p:cNvPr>
          <p:cNvSpPr/>
          <p:nvPr/>
        </p:nvSpPr>
        <p:spPr>
          <a:xfrm>
            <a:off x="3080255" y="4257127"/>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rPr>
              <a:t>1</a:t>
            </a:r>
            <a:endParaRPr dirty="0">
              <a:solidFill>
                <a:schemeClr val="bg1"/>
              </a:solidFill>
            </a:endParaRPr>
          </a:p>
        </p:txBody>
      </p:sp>
      <p:sp>
        <p:nvSpPr>
          <p:cNvPr id="68" name="Google Shape;188;p26">
            <a:extLst>
              <a:ext uri="{FF2B5EF4-FFF2-40B4-BE49-F238E27FC236}">
                <a16:creationId xmlns:a16="http://schemas.microsoft.com/office/drawing/2014/main" id="{4471FD9D-51ED-2B44-BC48-EE4DF7757A41}"/>
              </a:ext>
            </a:extLst>
          </p:cNvPr>
          <p:cNvSpPr/>
          <p:nvPr/>
        </p:nvSpPr>
        <p:spPr>
          <a:xfrm>
            <a:off x="4199178" y="5291852"/>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latin typeface="Avenir Book" panose="02000503020000020003" pitchFamily="2" charset="0"/>
              </a:rPr>
              <a:t>4</a:t>
            </a:r>
            <a:endParaRPr dirty="0">
              <a:solidFill>
                <a:schemeClr val="bg1"/>
              </a:solidFill>
              <a:latin typeface="Avenir Book" panose="02000503020000020003" pitchFamily="2" charset="0"/>
            </a:endParaRPr>
          </a:p>
        </p:txBody>
      </p:sp>
      <p:sp>
        <p:nvSpPr>
          <p:cNvPr id="69" name="Google Shape;190;p26">
            <a:extLst>
              <a:ext uri="{FF2B5EF4-FFF2-40B4-BE49-F238E27FC236}">
                <a16:creationId xmlns:a16="http://schemas.microsoft.com/office/drawing/2014/main" id="{B2B2343C-57C1-584C-9BD6-9AA3CD8DC381}"/>
              </a:ext>
            </a:extLst>
          </p:cNvPr>
          <p:cNvSpPr/>
          <p:nvPr/>
        </p:nvSpPr>
        <p:spPr>
          <a:xfrm>
            <a:off x="3050816" y="5284285"/>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rPr>
              <a:t>3</a:t>
            </a:r>
            <a:endParaRPr dirty="0">
              <a:solidFill>
                <a:schemeClr val="bg1"/>
              </a:solidFill>
            </a:endParaRPr>
          </a:p>
        </p:txBody>
      </p:sp>
      <p:cxnSp>
        <p:nvCxnSpPr>
          <p:cNvPr id="44" name="Straight Connector 43">
            <a:extLst>
              <a:ext uri="{FF2B5EF4-FFF2-40B4-BE49-F238E27FC236}">
                <a16:creationId xmlns:a16="http://schemas.microsoft.com/office/drawing/2014/main" id="{C12CD1C5-20C1-4A47-A02C-D60F4AB469B3}"/>
              </a:ext>
            </a:extLst>
          </p:cNvPr>
          <p:cNvCxnSpPr/>
          <p:nvPr/>
        </p:nvCxnSpPr>
        <p:spPr>
          <a:xfrm>
            <a:off x="3569975" y="4481767"/>
            <a:ext cx="622494" cy="1693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F8AFD24-976B-B24C-853A-96B84D080F82}"/>
              </a:ext>
            </a:extLst>
          </p:cNvPr>
          <p:cNvCxnSpPr>
            <a:cxnSpLocks/>
          </p:cNvCxnSpPr>
          <p:nvPr/>
        </p:nvCxnSpPr>
        <p:spPr>
          <a:xfrm>
            <a:off x="4437329" y="4723340"/>
            <a:ext cx="6709" cy="56851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C284BF4-BE96-6547-BCB5-53D1CD1986F2}"/>
              </a:ext>
            </a:extLst>
          </p:cNvPr>
          <p:cNvCxnSpPr>
            <a:cxnSpLocks/>
          </p:cNvCxnSpPr>
          <p:nvPr/>
        </p:nvCxnSpPr>
        <p:spPr>
          <a:xfrm flipH="1" flipV="1">
            <a:off x="3540536" y="5508925"/>
            <a:ext cx="658642" cy="756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9115065-91FE-7941-83B3-52FC1E45A175}"/>
              </a:ext>
            </a:extLst>
          </p:cNvPr>
          <p:cNvCxnSpPr>
            <a:cxnSpLocks/>
          </p:cNvCxnSpPr>
          <p:nvPr/>
        </p:nvCxnSpPr>
        <p:spPr>
          <a:xfrm flipV="1">
            <a:off x="3295676" y="4706406"/>
            <a:ext cx="29439" cy="57787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41476FA-83FC-1D4B-884E-1CE67D4287EF}"/>
              </a:ext>
            </a:extLst>
          </p:cNvPr>
          <p:cNvCxnSpPr>
            <a:cxnSpLocks/>
          </p:cNvCxnSpPr>
          <p:nvPr/>
        </p:nvCxnSpPr>
        <p:spPr>
          <a:xfrm>
            <a:off x="3498257" y="4640611"/>
            <a:ext cx="772639" cy="71703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3" name="Google Shape;188;p26">
            <a:extLst>
              <a:ext uri="{FF2B5EF4-FFF2-40B4-BE49-F238E27FC236}">
                <a16:creationId xmlns:a16="http://schemas.microsoft.com/office/drawing/2014/main" id="{32C99A93-2843-724A-9617-39C18A7380A8}"/>
              </a:ext>
            </a:extLst>
          </p:cNvPr>
          <p:cNvSpPr/>
          <p:nvPr/>
        </p:nvSpPr>
        <p:spPr>
          <a:xfrm>
            <a:off x="3564525" y="6039828"/>
            <a:ext cx="489720" cy="449279"/>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latin typeface="Avenir Book" panose="02000503020000020003" pitchFamily="2" charset="0"/>
              </a:rPr>
              <a:t>5</a:t>
            </a:r>
            <a:endParaRPr dirty="0">
              <a:solidFill>
                <a:schemeClr val="bg1"/>
              </a:solidFill>
              <a:latin typeface="Avenir Book" panose="02000503020000020003" pitchFamily="2" charset="0"/>
            </a:endParaRPr>
          </a:p>
        </p:txBody>
      </p:sp>
      <p:cxnSp>
        <p:nvCxnSpPr>
          <p:cNvPr id="74" name="Straight Connector 73">
            <a:extLst>
              <a:ext uri="{FF2B5EF4-FFF2-40B4-BE49-F238E27FC236}">
                <a16:creationId xmlns:a16="http://schemas.microsoft.com/office/drawing/2014/main" id="{D6D635FF-AF3D-1942-8BA2-BEC163A5F034}"/>
              </a:ext>
            </a:extLst>
          </p:cNvPr>
          <p:cNvCxnSpPr>
            <a:cxnSpLocks/>
            <a:stCxn id="73" idx="7"/>
            <a:endCxn id="68" idx="3"/>
          </p:cNvCxnSpPr>
          <p:nvPr/>
        </p:nvCxnSpPr>
        <p:spPr>
          <a:xfrm flipV="1">
            <a:off x="3982527" y="5675336"/>
            <a:ext cx="288369" cy="43028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F5BB356-B537-4442-8B42-1F257CAE26D2}"/>
              </a:ext>
            </a:extLst>
          </p:cNvPr>
          <p:cNvCxnSpPr>
            <a:cxnSpLocks/>
          </p:cNvCxnSpPr>
          <p:nvPr/>
        </p:nvCxnSpPr>
        <p:spPr>
          <a:xfrm flipV="1">
            <a:off x="6515222" y="2590799"/>
            <a:ext cx="0" cy="509306"/>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B36EEF2-9CA4-D641-9120-3B124D4AC6D5}"/>
              </a:ext>
            </a:extLst>
          </p:cNvPr>
          <p:cNvCxnSpPr>
            <a:cxnSpLocks/>
          </p:cNvCxnSpPr>
          <p:nvPr/>
        </p:nvCxnSpPr>
        <p:spPr>
          <a:xfrm>
            <a:off x="9134404" y="3828848"/>
            <a:ext cx="0" cy="5192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87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56"/>
                                        </p:tgtEl>
                                      </p:cBhvr>
                                    </p:animEffect>
                                    <p:set>
                                      <p:cBhvr>
                                        <p:cTn id="11" dur="1" fill="hold">
                                          <p:stCondLst>
                                            <p:cond delay="499"/>
                                          </p:stCondLst>
                                        </p:cTn>
                                        <p:tgtEl>
                                          <p:spTgt spid="5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dissolve">
                                      <p:cBhvr>
                                        <p:cTn id="16" dur="500"/>
                                        <p:tgtEl>
                                          <p:spTgt spid="7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0" nodeType="clickEffect">
                                  <p:stCondLst>
                                    <p:cond delay="0"/>
                                  </p:stCondLst>
                                  <p:childTnLst>
                                    <p:animEffect transition="out" filter="dissolve">
                                      <p:cBhvr>
                                        <p:cTn id="28" dur="500"/>
                                        <p:tgtEl>
                                          <p:spTgt spid="51"/>
                                        </p:tgtEl>
                                      </p:cBhvr>
                                    </p:animEffect>
                                    <p:set>
                                      <p:cBhvr>
                                        <p:cTn id="29" dur="1" fill="hold">
                                          <p:stCondLst>
                                            <p:cond delay="499"/>
                                          </p:stCondLst>
                                        </p:cTn>
                                        <p:tgtEl>
                                          <p:spTgt spid="5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grpId="0" nodeType="clickEffect">
                                  <p:stCondLst>
                                    <p:cond delay="0"/>
                                  </p:stCondLst>
                                  <p:childTnLst>
                                    <p:animEffect transition="out" filter="dissolve">
                                      <p:cBhvr>
                                        <p:cTn id="33" dur="500"/>
                                        <p:tgtEl>
                                          <p:spTgt spid="43"/>
                                        </p:tgtEl>
                                      </p:cBhvr>
                                    </p:animEffect>
                                    <p:set>
                                      <p:cBhvr>
                                        <p:cTn id="34" dur="1" fill="hold">
                                          <p:stCondLst>
                                            <p:cond delay="499"/>
                                          </p:stCondLst>
                                        </p:cTn>
                                        <p:tgtEl>
                                          <p:spTgt spid="4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7" grpId="0" animBg="1"/>
      <p:bldP spid="63" grpId="0" animBg="1"/>
      <p:bldP spid="43" grpId="0" animBg="1"/>
      <p:bldP spid="7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C78B-745F-0849-938D-6F22352BFDAC}"/>
              </a:ext>
            </a:extLst>
          </p:cNvPr>
          <p:cNvSpPr>
            <a:spLocks noGrp="1"/>
          </p:cNvSpPr>
          <p:nvPr>
            <p:ph type="title"/>
          </p:nvPr>
        </p:nvSpPr>
        <p:spPr>
          <a:xfrm>
            <a:off x="463281" y="110374"/>
            <a:ext cx="10428495" cy="1325563"/>
          </a:xfrm>
        </p:spPr>
        <p:txBody>
          <a:bodyPr/>
          <a:lstStyle/>
          <a:p>
            <a:r>
              <a:rPr lang="en-US" b="1" dirty="0" err="1">
                <a:latin typeface="Avenir Book" panose="02000503020000020003" pitchFamily="2" charset="0"/>
              </a:rPr>
              <a:t>SliceNDice</a:t>
            </a:r>
            <a:r>
              <a:rPr lang="en-US" b="1" dirty="0">
                <a:latin typeface="Avenir Book" panose="02000503020000020003" pitchFamily="2" charset="0"/>
              </a:rPr>
              <a:t> Metric </a:t>
            </a:r>
            <a:r>
              <a:rPr lang="en-US" dirty="0">
                <a:latin typeface="Avenir Book" panose="02000503020000020003" pitchFamily="2" charset="0"/>
              </a:rPr>
              <a:t>(Multi-View)</a:t>
            </a:r>
            <a:r>
              <a:rPr lang="en-US" b="1" dirty="0">
                <a:latin typeface="Avenir Book" panose="02000503020000020003" pitchFamily="2" charset="0"/>
              </a:rPr>
              <a:t> </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1646937-C0BD-F044-8A8E-4E9B99143DF7}"/>
                  </a:ext>
                </a:extLst>
              </p:cNvPr>
              <p:cNvSpPr txBox="1"/>
              <p:nvPr/>
            </p:nvSpPr>
            <p:spPr>
              <a:xfrm>
                <a:off x="593665" y="1495064"/>
                <a:ext cx="3386667" cy="6649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𝐸𝑑𝑔𝑒</m:t>
                          </m:r>
                          <m:r>
                            <a:rPr lang="en-US" b="0" i="1" smtClean="0">
                              <a:latin typeface="Cambria Math" panose="02040503050406030204" pitchFamily="18" charset="0"/>
                            </a:rPr>
                            <m:t> </m:t>
                          </m:r>
                          <m:r>
                            <a:rPr lang="en-US" b="0" i="1" smtClean="0">
                              <a:latin typeface="Cambria Math" panose="02040503050406030204" pitchFamily="18" charset="0"/>
                            </a:rPr>
                            <m:t>𝑊𝑒𝑖𝑔h𝑡</m:t>
                          </m:r>
                        </m:e>
                        <m:sub>
                          <m:r>
                            <a:rPr lang="en-US" b="0" i="1" smtClean="0">
                              <a:latin typeface="Cambria Math" panose="02040503050406030204" pitchFamily="18" charset="0"/>
                            </a:rPr>
                            <m:t> </m:t>
                          </m:r>
                        </m:sub>
                      </m:sSub>
                      <m:r>
                        <a:rPr lang="en-US" b="0" i="1" smtClean="0">
                          <a:latin typeface="Cambria Math" panose="02040503050406030204" pitchFamily="18" charset="0"/>
                        </a:rPr>
                        <m:t> ~ </m:t>
                      </m:r>
                      <m:r>
                        <a:rPr lang="en-US" b="0" i="1" smtClean="0">
                          <a:latin typeface="Cambria Math" panose="02040503050406030204" pitchFamily="18" charset="0"/>
                        </a:rPr>
                        <m:t>𝐸𝑥𝑝</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𝐺𝑟𝑎𝑝h</m:t>
                          </m:r>
                          <m:r>
                            <a:rPr lang="en-US" b="0" i="1" smtClean="0">
                              <a:latin typeface="Cambria Math" panose="02040503050406030204" pitchFamily="18" charset="0"/>
                            </a:rPr>
                            <m:t> </m:t>
                          </m:r>
                          <m:r>
                            <a:rPr lang="en-US" b="0" i="1" smtClean="0">
                              <a:latin typeface="Cambria Math" panose="02040503050406030204" pitchFamily="18" charset="0"/>
                            </a:rPr>
                            <m:t>𝑉𝑜𝑙𝑢𝑚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 </m:t>
                              </m:r>
                            </m:sub>
                          </m:sSub>
                        </m:num>
                        <m:den>
                          <m:r>
                            <a:rPr lang="en-US" b="0" i="1" smtClean="0">
                              <a:latin typeface="Cambria Math" panose="02040503050406030204" pitchFamily="18" charset="0"/>
                            </a:rPr>
                            <m:t>𝐺𝑟𝑎𝑝h</m:t>
                          </m:r>
                          <m:r>
                            <a:rPr lang="en-US" b="0" i="1" smtClean="0">
                              <a:latin typeface="Cambria Math" panose="02040503050406030204" pitchFamily="18" charset="0"/>
                            </a:rPr>
                            <m:t> </m:t>
                          </m:r>
                          <m:r>
                            <a:rPr lang="en-US" b="0" i="1" smtClean="0">
                              <a:latin typeface="Cambria Math" panose="02040503050406030204" pitchFamily="18" charset="0"/>
                            </a:rPr>
                            <m:t>𝑀𝑎𝑠</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 </m:t>
                              </m:r>
                            </m:sub>
                          </m:sSub>
                        </m:den>
                      </m:f>
                      <m:r>
                        <a:rPr lang="en-US" b="0" i="1" smtClean="0">
                          <a:latin typeface="Cambria Math" panose="02040503050406030204" pitchFamily="18" charset="0"/>
                        </a:rPr>
                        <m:t>) </m:t>
                      </m:r>
                    </m:oMath>
                  </m:oMathPara>
                </a14:m>
                <a:endParaRPr lang="en-US" dirty="0"/>
              </a:p>
            </p:txBody>
          </p:sp>
        </mc:Choice>
        <mc:Fallback xmlns="">
          <p:sp>
            <p:nvSpPr>
              <p:cNvPr id="54" name="TextBox 53">
                <a:extLst>
                  <a:ext uri="{FF2B5EF4-FFF2-40B4-BE49-F238E27FC236}">
                    <a16:creationId xmlns:a16="http://schemas.microsoft.com/office/drawing/2014/main" id="{E1646937-C0BD-F044-8A8E-4E9B99143DF7}"/>
                  </a:ext>
                </a:extLst>
              </p:cNvPr>
              <p:cNvSpPr txBox="1">
                <a:spLocks noRot="1" noChangeAspect="1" noMove="1" noResize="1" noEditPoints="1" noAdjustHandles="1" noChangeArrowheads="1" noChangeShapeType="1" noTextEdit="1"/>
              </p:cNvSpPr>
              <p:nvPr/>
            </p:nvSpPr>
            <p:spPr>
              <a:xfrm>
                <a:off x="593665" y="1495064"/>
                <a:ext cx="3386667" cy="664926"/>
              </a:xfrm>
              <a:prstGeom prst="rect">
                <a:avLst/>
              </a:prstGeom>
              <a:blipFill>
                <a:blip r:embed="rId3"/>
                <a:stretch>
                  <a:fillRect l="-375" r="-17978" b="-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9488D552-E8A5-9D41-9E90-413F916849A0}"/>
                  </a:ext>
                </a:extLst>
              </p:cNvPr>
              <p:cNvSpPr txBox="1"/>
              <p:nvPr/>
            </p:nvSpPr>
            <p:spPr>
              <a:xfrm>
                <a:off x="4909878" y="1487727"/>
                <a:ext cx="4418221" cy="6649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𝑆𝑢𝑏𝑔𝑟𝑎𝑝h</m:t>
                      </m:r>
                      <m:r>
                        <a:rPr lang="en-US" b="0" i="1" smtClean="0">
                          <a:latin typeface="Cambria Math" panose="02040503050406030204" pitchFamily="18" charset="0"/>
                        </a:rPr>
                        <m:t> </m:t>
                      </m:r>
                      <m:r>
                        <a:rPr lang="en-US" b="0" i="1" smtClean="0">
                          <a:latin typeface="Cambria Math" panose="02040503050406030204" pitchFamily="18" charset="0"/>
                        </a:rPr>
                        <m:t>𝑀𝑎𝑠𝑠</m:t>
                      </m:r>
                      <m:r>
                        <a:rPr lang="en-US" b="0" i="1" smtClean="0">
                          <a:latin typeface="Cambria Math" panose="02040503050406030204" pitchFamily="18" charset="0"/>
                        </a:rPr>
                        <m:t>  ~ </m:t>
                      </m:r>
                      <m:r>
                        <a:rPr lang="en-US" b="0" i="1" smtClean="0">
                          <a:latin typeface="Cambria Math" panose="02040503050406030204" pitchFamily="18" charset="0"/>
                        </a:rPr>
                        <m:t>𝐺𝑎𝑚𝑚𝑎</m:t>
                      </m:r>
                      <m:r>
                        <a:rPr lang="en-US" b="0" i="1" smtClean="0">
                          <a:latin typeface="Cambria Math" panose="02040503050406030204" pitchFamily="18" charset="0"/>
                        </a:rPr>
                        <m:t>(</m:t>
                      </m:r>
                      <m:r>
                        <a:rPr lang="en-US" b="0" i="1" smtClean="0">
                          <a:latin typeface="Cambria Math" panose="02040503050406030204" pitchFamily="18" charset="0"/>
                        </a:rPr>
                        <m:t>𝑆𝑢𝑏𝑔𝑟𝑎𝑝h</m:t>
                      </m:r>
                      <m:r>
                        <a:rPr lang="en-US" b="0" i="1" smtClean="0">
                          <a:latin typeface="Cambria Math" panose="02040503050406030204" pitchFamily="18" charset="0"/>
                        </a:rPr>
                        <m:t> </m:t>
                      </m:r>
                      <m:r>
                        <a:rPr lang="en-US" b="0" i="1" smtClean="0">
                          <a:latin typeface="Cambria Math" panose="02040503050406030204" pitchFamily="18" charset="0"/>
                        </a:rPr>
                        <m:t>𝑉𝑜𝑙𝑢𝑚𝑒</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𝐺𝑟𝑎𝑝h</m:t>
                          </m:r>
                          <m:r>
                            <a:rPr lang="en-US" b="0" i="1" smtClean="0">
                              <a:latin typeface="Cambria Math" panose="02040503050406030204" pitchFamily="18" charset="0"/>
                            </a:rPr>
                            <m:t> </m:t>
                          </m:r>
                          <m:r>
                            <a:rPr lang="en-US" b="0" i="1" smtClean="0">
                              <a:latin typeface="Cambria Math" panose="02040503050406030204" pitchFamily="18" charset="0"/>
                            </a:rPr>
                            <m:t>𝑉𝑜𝑙𝑢𝑚𝑒</m:t>
                          </m:r>
                        </m:num>
                        <m:den>
                          <m:r>
                            <a:rPr lang="en-US" b="0" i="1" smtClean="0">
                              <a:latin typeface="Cambria Math" panose="02040503050406030204" pitchFamily="18" charset="0"/>
                            </a:rPr>
                            <m:t>𝐺𝑟𝑎𝑝h</m:t>
                          </m:r>
                          <m:r>
                            <a:rPr lang="en-US" b="0" i="1" smtClean="0">
                              <a:latin typeface="Cambria Math" panose="02040503050406030204" pitchFamily="18" charset="0"/>
                            </a:rPr>
                            <m:t> </m:t>
                          </m:r>
                          <m:r>
                            <a:rPr lang="en-US" b="0" i="1" smtClean="0">
                              <a:latin typeface="Cambria Math" panose="02040503050406030204" pitchFamily="18" charset="0"/>
                            </a:rPr>
                            <m:t>𝑀𝑎𝑠𝑠</m:t>
                          </m:r>
                        </m:den>
                      </m:f>
                      <m:r>
                        <a:rPr lang="en-US" b="0" i="1" smtClean="0">
                          <a:latin typeface="Cambria Math" panose="02040503050406030204" pitchFamily="18" charset="0"/>
                        </a:rPr>
                        <m:t>) </m:t>
                      </m:r>
                    </m:oMath>
                  </m:oMathPara>
                </a14:m>
                <a:endParaRPr lang="en-US" dirty="0"/>
              </a:p>
            </p:txBody>
          </p:sp>
        </mc:Choice>
        <mc:Fallback xmlns="">
          <p:sp>
            <p:nvSpPr>
              <p:cNvPr id="60" name="TextBox 59">
                <a:extLst>
                  <a:ext uri="{FF2B5EF4-FFF2-40B4-BE49-F238E27FC236}">
                    <a16:creationId xmlns:a16="http://schemas.microsoft.com/office/drawing/2014/main" id="{9488D552-E8A5-9D41-9E90-413F916849A0}"/>
                  </a:ext>
                </a:extLst>
              </p:cNvPr>
              <p:cNvSpPr txBox="1">
                <a:spLocks noRot="1" noChangeAspect="1" noMove="1" noResize="1" noEditPoints="1" noAdjustHandles="1" noChangeArrowheads="1" noChangeShapeType="1" noTextEdit="1"/>
              </p:cNvSpPr>
              <p:nvPr/>
            </p:nvSpPr>
            <p:spPr>
              <a:xfrm>
                <a:off x="4909878" y="1487727"/>
                <a:ext cx="4418221" cy="664926"/>
              </a:xfrm>
              <a:prstGeom prst="rect">
                <a:avLst/>
              </a:prstGeom>
              <a:blipFill>
                <a:blip r:embed="rId4"/>
                <a:stretch>
                  <a:fillRect l="-575" r="-47989" b="-9259"/>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89937B6F-9E1C-FF41-8AFA-31658C652EEB}"/>
              </a:ext>
            </a:extLst>
          </p:cNvPr>
          <p:cNvSpPr txBox="1"/>
          <p:nvPr/>
        </p:nvSpPr>
        <p:spPr>
          <a:xfrm>
            <a:off x="12276667" y="3691467"/>
            <a:ext cx="184731" cy="369332"/>
          </a:xfrm>
          <a:prstGeom prst="rect">
            <a:avLst/>
          </a:prstGeom>
          <a:noFill/>
        </p:spPr>
        <p:txBody>
          <a:bodyPr wrap="none" rtlCol="0">
            <a:spAutoFit/>
          </a:bodyPr>
          <a:lstStyle/>
          <a:p>
            <a:endParaRPr lang="en-US" dirty="0"/>
          </a:p>
        </p:txBody>
      </p:sp>
      <p:sp>
        <p:nvSpPr>
          <p:cNvPr id="40" name="Rectangle 39">
            <a:extLst>
              <a:ext uri="{FF2B5EF4-FFF2-40B4-BE49-F238E27FC236}">
                <a16:creationId xmlns:a16="http://schemas.microsoft.com/office/drawing/2014/main" id="{3A6D3EE5-A460-674E-A112-3EC5DF3717ED}"/>
              </a:ext>
            </a:extLst>
          </p:cNvPr>
          <p:cNvSpPr/>
          <p:nvPr/>
        </p:nvSpPr>
        <p:spPr>
          <a:xfrm>
            <a:off x="-190501" y="3253992"/>
            <a:ext cx="10729651" cy="461665"/>
          </a:xfrm>
          <a:prstGeom prst="rect">
            <a:avLst/>
          </a:prstGeom>
        </p:spPr>
        <p:txBody>
          <a:bodyPr wrap="square">
            <a:spAutoFit/>
          </a:bodyPr>
          <a:lstStyle/>
          <a:p>
            <a:r>
              <a:rPr lang="en-US" sz="2400" b="1" dirty="0">
                <a:latin typeface="Avenir Book" panose="02000503020000020003" pitchFamily="2" charset="0"/>
              </a:rPr>
              <a:t>         Multi-View Version:</a:t>
            </a:r>
          </a:p>
        </p:txBody>
      </p:sp>
      <p:sp>
        <p:nvSpPr>
          <p:cNvPr id="42" name="TextBox 41">
            <a:extLst>
              <a:ext uri="{FF2B5EF4-FFF2-40B4-BE49-F238E27FC236}">
                <a16:creationId xmlns:a16="http://schemas.microsoft.com/office/drawing/2014/main" id="{44CB8FCA-D53B-044A-8A49-8448B362526E}"/>
              </a:ext>
            </a:extLst>
          </p:cNvPr>
          <p:cNvSpPr txBox="1"/>
          <p:nvPr/>
        </p:nvSpPr>
        <p:spPr>
          <a:xfrm>
            <a:off x="2927281" y="2485454"/>
            <a:ext cx="5890191" cy="400110"/>
          </a:xfrm>
          <a:prstGeom prst="rect">
            <a:avLst/>
          </a:prstGeom>
          <a:solidFill>
            <a:schemeClr val="bg1"/>
          </a:solidFill>
        </p:spPr>
        <p:txBody>
          <a:bodyPr wrap="square" rtlCol="0">
            <a:spAutoFit/>
          </a:bodyPr>
          <a:lstStyle/>
          <a:p>
            <a:pPr algn="ctr"/>
            <a:r>
              <a:rPr lang="en-US" sz="2000" b="1" i="1" dirty="0">
                <a:latin typeface="Avenir Book" panose="02000503020000020003" pitchFamily="2" charset="0"/>
              </a:rPr>
              <a:t>Suspiciousness = </a:t>
            </a:r>
            <a:r>
              <a:rPr lang="en-US" sz="2000" i="1" dirty="0">
                <a:latin typeface="Avenir Book" panose="02000503020000020003" pitchFamily="2" charset="0"/>
              </a:rPr>
              <a:t>-log(Subgraph Mass Likelihood)</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5CB08883-E330-2D4E-A7BE-E7243C4249EF}"/>
                  </a:ext>
                </a:extLst>
              </p:cNvPr>
              <p:cNvSpPr txBox="1"/>
              <p:nvPr/>
            </p:nvSpPr>
            <p:spPr>
              <a:xfrm>
                <a:off x="593664" y="3939415"/>
                <a:ext cx="3386667" cy="6776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𝐸𝑑𝑔𝑒</m:t>
                          </m:r>
                          <m:r>
                            <a:rPr lang="en-US" b="0" i="1" smtClean="0">
                              <a:latin typeface="Cambria Math" panose="02040503050406030204" pitchFamily="18" charset="0"/>
                            </a:rPr>
                            <m:t> </m:t>
                          </m:r>
                          <m:r>
                            <a:rPr lang="en-US" b="0" i="1" smtClean="0">
                              <a:latin typeface="Cambria Math" panose="02040503050406030204" pitchFamily="18" charset="0"/>
                            </a:rPr>
                            <m:t>𝑊𝑒𝑖𝑔h𝑡</m:t>
                          </m:r>
                        </m:e>
                        <m:sub>
                          <m:r>
                            <a:rPr lang="en-US" b="0" i="1" smtClean="0">
                              <a:latin typeface="Cambria Math" panose="02040503050406030204" pitchFamily="18" charset="0"/>
                            </a:rPr>
                            <m:t> </m:t>
                          </m:r>
                          <m:r>
                            <a:rPr lang="en-US" b="0" i="1" smtClean="0">
                              <a:latin typeface="Cambria Math" panose="02040503050406030204" pitchFamily="18" charset="0"/>
                            </a:rPr>
                            <m:t>𝑖</m:t>
                          </m:r>
                          <m:r>
                            <a:rPr lang="en-US" b="0" i="1" smtClean="0">
                              <a:latin typeface="Cambria Math" panose="02040503050406030204" pitchFamily="18" charset="0"/>
                            </a:rPr>
                            <m:t> </m:t>
                          </m:r>
                        </m:sub>
                      </m:sSub>
                      <m:r>
                        <a:rPr lang="en-US" b="0" i="1" smtClean="0">
                          <a:latin typeface="Cambria Math" panose="02040503050406030204" pitchFamily="18" charset="0"/>
                        </a:rPr>
                        <m:t> ~ </m:t>
                      </m:r>
                      <m:r>
                        <a:rPr lang="en-US" b="0" i="1" smtClean="0">
                          <a:latin typeface="Cambria Math" panose="02040503050406030204" pitchFamily="18" charset="0"/>
                        </a:rPr>
                        <m:t>𝐸𝑥𝑝</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𝐺𝑟𝑎𝑝h</m:t>
                          </m:r>
                          <m:r>
                            <a:rPr lang="en-US" b="0" i="1" smtClean="0">
                              <a:latin typeface="Cambria Math" panose="02040503050406030204" pitchFamily="18" charset="0"/>
                            </a:rPr>
                            <m:t> </m:t>
                          </m:r>
                          <m:r>
                            <a:rPr lang="en-US" b="0" i="1" smtClean="0">
                              <a:latin typeface="Cambria Math" panose="02040503050406030204" pitchFamily="18" charset="0"/>
                            </a:rPr>
                            <m:t>𝑉𝑜𝑙𝑢𝑚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 </m:t>
                              </m:r>
                            </m:sub>
                          </m:sSub>
                        </m:num>
                        <m:den>
                          <m:r>
                            <a:rPr lang="en-US" b="0" i="1" smtClean="0">
                              <a:latin typeface="Cambria Math" panose="02040503050406030204" pitchFamily="18" charset="0"/>
                            </a:rPr>
                            <m:t>𝐺𝑟𝑎𝑝h</m:t>
                          </m:r>
                          <m:r>
                            <a:rPr lang="en-US" b="0" i="1" smtClean="0">
                              <a:latin typeface="Cambria Math" panose="02040503050406030204" pitchFamily="18" charset="0"/>
                            </a:rPr>
                            <m:t> </m:t>
                          </m:r>
                          <m:r>
                            <a:rPr lang="en-US" b="0" i="1" smtClean="0">
                              <a:latin typeface="Cambria Math" panose="02040503050406030204" pitchFamily="18" charset="0"/>
                            </a:rPr>
                            <m:t>𝑀𝑎𝑠</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r>
                                <a:rPr lang="en-US" b="0" i="1" smtClean="0">
                                  <a:latin typeface="Cambria Math" panose="02040503050406030204" pitchFamily="18" charset="0"/>
                                </a:rPr>
                                <m:t> </m:t>
                              </m:r>
                            </m:sub>
                          </m:sSub>
                        </m:den>
                      </m:f>
                      <m:r>
                        <a:rPr lang="en-US" b="0" i="1" smtClean="0">
                          <a:latin typeface="Cambria Math" panose="02040503050406030204" pitchFamily="18" charset="0"/>
                        </a:rPr>
                        <m:t>) </m:t>
                      </m:r>
                    </m:oMath>
                  </m:oMathPara>
                </a14:m>
                <a:endParaRPr lang="en-US" dirty="0"/>
              </a:p>
            </p:txBody>
          </p:sp>
        </mc:Choice>
        <mc:Fallback xmlns="">
          <p:sp>
            <p:nvSpPr>
              <p:cNvPr id="50" name="TextBox 49">
                <a:extLst>
                  <a:ext uri="{FF2B5EF4-FFF2-40B4-BE49-F238E27FC236}">
                    <a16:creationId xmlns:a16="http://schemas.microsoft.com/office/drawing/2014/main" id="{5CB08883-E330-2D4E-A7BE-E7243C4249EF}"/>
                  </a:ext>
                </a:extLst>
              </p:cNvPr>
              <p:cNvSpPr txBox="1">
                <a:spLocks noRot="1" noChangeAspect="1" noMove="1" noResize="1" noEditPoints="1" noAdjustHandles="1" noChangeArrowheads="1" noChangeShapeType="1" noTextEdit="1"/>
              </p:cNvSpPr>
              <p:nvPr/>
            </p:nvSpPr>
            <p:spPr>
              <a:xfrm>
                <a:off x="593664" y="3939415"/>
                <a:ext cx="3386667" cy="677686"/>
              </a:xfrm>
              <a:prstGeom prst="rect">
                <a:avLst/>
              </a:prstGeom>
              <a:blipFill>
                <a:blip r:embed="rId5"/>
                <a:stretch>
                  <a:fillRect l="-375" r="-20974" b="-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B656059-D720-1242-904E-E984C80A1BAD}"/>
                  </a:ext>
                </a:extLst>
              </p:cNvPr>
              <p:cNvSpPr txBox="1"/>
              <p:nvPr/>
            </p:nvSpPr>
            <p:spPr>
              <a:xfrm>
                <a:off x="5052729" y="3952175"/>
                <a:ext cx="4418221" cy="6649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𝑆𝑢𝑏𝑔𝑟𝑎𝑝h</m:t>
                      </m:r>
                      <m:r>
                        <a:rPr lang="en-US" b="0" i="1" smtClean="0">
                          <a:latin typeface="Cambria Math" panose="02040503050406030204" pitchFamily="18" charset="0"/>
                        </a:rPr>
                        <m:t> </m:t>
                      </m:r>
                      <m:r>
                        <a:rPr lang="en-US" b="0" i="1" smtClean="0">
                          <a:latin typeface="Cambria Math" panose="02040503050406030204" pitchFamily="18" charset="0"/>
                        </a:rPr>
                        <m:t>𝑀𝑎𝑠</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  ~ </m:t>
                      </m:r>
                      <m:r>
                        <a:rPr lang="en-US" b="0" i="1" smtClean="0">
                          <a:latin typeface="Cambria Math" panose="02040503050406030204" pitchFamily="18" charset="0"/>
                        </a:rPr>
                        <m:t>𝐺𝑎𝑚𝑚𝑎</m:t>
                      </m:r>
                      <m:r>
                        <a:rPr lang="en-US" b="0" i="1" smtClean="0">
                          <a:latin typeface="Cambria Math" panose="02040503050406030204" pitchFamily="18" charset="0"/>
                        </a:rPr>
                        <m:t>(</m:t>
                      </m:r>
                      <m:r>
                        <a:rPr lang="en-US" b="0" i="1" smtClean="0">
                          <a:latin typeface="Cambria Math" panose="02040503050406030204" pitchFamily="18" charset="0"/>
                        </a:rPr>
                        <m:t>𝑆𝑢𝑏𝑔𝑟𝑎𝑝h</m:t>
                      </m:r>
                      <m:r>
                        <a:rPr lang="en-US" b="0" i="1" smtClean="0">
                          <a:latin typeface="Cambria Math" panose="02040503050406030204" pitchFamily="18" charset="0"/>
                        </a:rPr>
                        <m:t> </m:t>
                      </m:r>
                      <m:r>
                        <a:rPr lang="en-US" b="0" i="1" smtClean="0">
                          <a:latin typeface="Cambria Math" panose="02040503050406030204" pitchFamily="18" charset="0"/>
                        </a:rPr>
                        <m:t>𝑉𝑜𝑙𝑢𝑚𝑒</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𝐺𝑟𝑎𝑝h</m:t>
                          </m:r>
                          <m:r>
                            <a:rPr lang="en-US" b="0" i="1" smtClean="0">
                              <a:latin typeface="Cambria Math" panose="02040503050406030204" pitchFamily="18" charset="0"/>
                            </a:rPr>
                            <m:t> </m:t>
                          </m:r>
                          <m:r>
                            <a:rPr lang="en-US" b="0" i="1" smtClean="0">
                              <a:latin typeface="Cambria Math" panose="02040503050406030204" pitchFamily="18" charset="0"/>
                            </a:rPr>
                            <m:t>𝑉𝑜𝑙𝑢𝑚𝑒</m:t>
                          </m:r>
                        </m:num>
                        <m:den>
                          <m:r>
                            <a:rPr lang="en-US" b="0" i="1" smtClean="0">
                              <a:latin typeface="Cambria Math" panose="02040503050406030204" pitchFamily="18" charset="0"/>
                            </a:rPr>
                            <m:t>𝐺𝑟𝑎𝑝h</m:t>
                          </m:r>
                          <m:r>
                            <a:rPr lang="en-US" b="0" i="1" smtClean="0">
                              <a:latin typeface="Cambria Math" panose="02040503050406030204" pitchFamily="18" charset="0"/>
                            </a:rPr>
                            <m:t> </m:t>
                          </m:r>
                          <m:r>
                            <a:rPr lang="en-US" b="0" i="1" smtClean="0">
                              <a:latin typeface="Cambria Math" panose="02040503050406030204" pitchFamily="18" charset="0"/>
                            </a:rPr>
                            <m:t>𝑀𝑎𝑠</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den>
                      </m:f>
                      <m:r>
                        <a:rPr lang="en-US" b="0" i="1" smtClean="0">
                          <a:latin typeface="Cambria Math" panose="02040503050406030204" pitchFamily="18" charset="0"/>
                        </a:rPr>
                        <m:t>) </m:t>
                      </m:r>
                    </m:oMath>
                  </m:oMathPara>
                </a14:m>
                <a:endParaRPr lang="en-US" dirty="0"/>
              </a:p>
            </p:txBody>
          </p:sp>
        </mc:Choice>
        <mc:Fallback xmlns="">
          <p:sp>
            <p:nvSpPr>
              <p:cNvPr id="59" name="TextBox 58">
                <a:extLst>
                  <a:ext uri="{FF2B5EF4-FFF2-40B4-BE49-F238E27FC236}">
                    <a16:creationId xmlns:a16="http://schemas.microsoft.com/office/drawing/2014/main" id="{BB656059-D720-1242-904E-E984C80A1BAD}"/>
                  </a:ext>
                </a:extLst>
              </p:cNvPr>
              <p:cNvSpPr txBox="1">
                <a:spLocks noRot="1" noChangeAspect="1" noMove="1" noResize="1" noEditPoints="1" noAdjustHandles="1" noChangeArrowheads="1" noChangeShapeType="1" noTextEdit="1"/>
              </p:cNvSpPr>
              <p:nvPr/>
            </p:nvSpPr>
            <p:spPr>
              <a:xfrm>
                <a:off x="5052729" y="3952175"/>
                <a:ext cx="4418221" cy="664926"/>
              </a:xfrm>
              <a:prstGeom prst="rect">
                <a:avLst/>
              </a:prstGeom>
              <a:blipFill>
                <a:blip r:embed="rId6"/>
                <a:stretch>
                  <a:fillRect l="-287" r="-49284" b="-9259"/>
                </a:stretch>
              </a:blipFill>
            </p:spPr>
            <p:txBody>
              <a:bodyPr/>
              <a:lstStyle/>
              <a:p>
                <a:r>
                  <a:rPr lang="en-US">
                    <a:noFill/>
                  </a:rPr>
                  <a:t> </a:t>
                </a:r>
              </a:p>
            </p:txBody>
          </p:sp>
        </mc:Fallback>
      </mc:AlternateContent>
      <p:sp>
        <p:nvSpPr>
          <p:cNvPr id="64" name="TextBox 63">
            <a:extLst>
              <a:ext uri="{FF2B5EF4-FFF2-40B4-BE49-F238E27FC236}">
                <a16:creationId xmlns:a16="http://schemas.microsoft.com/office/drawing/2014/main" id="{A4C59887-8D4D-A54B-AC1C-EBF2AA829047}"/>
              </a:ext>
            </a:extLst>
          </p:cNvPr>
          <p:cNvSpPr txBox="1"/>
          <p:nvPr/>
        </p:nvSpPr>
        <p:spPr>
          <a:xfrm>
            <a:off x="3261595" y="4882156"/>
            <a:ext cx="5890191" cy="400110"/>
          </a:xfrm>
          <a:prstGeom prst="rect">
            <a:avLst/>
          </a:prstGeom>
          <a:solidFill>
            <a:schemeClr val="bg1"/>
          </a:solidFill>
        </p:spPr>
        <p:txBody>
          <a:bodyPr wrap="square" rtlCol="0">
            <a:spAutoFit/>
          </a:bodyPr>
          <a:lstStyle/>
          <a:p>
            <a:pPr algn="ctr"/>
            <a:r>
              <a:rPr lang="en-US" sz="2000" dirty="0">
                <a:latin typeface="Avenir Book" panose="02000503020000020003" pitchFamily="2" charset="0"/>
              </a:rPr>
              <a:t>Model mass of each view independently</a:t>
            </a:r>
          </a:p>
        </p:txBody>
      </p:sp>
      <p:sp>
        <p:nvSpPr>
          <p:cNvPr id="65" name="TextBox 64">
            <a:extLst>
              <a:ext uri="{FF2B5EF4-FFF2-40B4-BE49-F238E27FC236}">
                <a16:creationId xmlns:a16="http://schemas.microsoft.com/office/drawing/2014/main" id="{ADF5F9DC-3FFB-1443-8EBC-B7763214D7D5}"/>
              </a:ext>
            </a:extLst>
          </p:cNvPr>
          <p:cNvSpPr txBox="1"/>
          <p:nvPr/>
        </p:nvSpPr>
        <p:spPr>
          <a:xfrm>
            <a:off x="0" y="5545445"/>
            <a:ext cx="12192000" cy="646331"/>
          </a:xfrm>
          <a:prstGeom prst="rect">
            <a:avLst/>
          </a:prstGeom>
          <a:solidFill>
            <a:schemeClr val="bg1"/>
          </a:solidFill>
        </p:spPr>
        <p:txBody>
          <a:bodyPr wrap="square" rtlCol="0">
            <a:spAutoFit/>
          </a:bodyPr>
          <a:lstStyle/>
          <a:p>
            <a:pPr algn="ctr"/>
            <a:r>
              <a:rPr lang="en-US" b="1" i="1" dirty="0">
                <a:latin typeface="Avenir Book" panose="02000503020000020003" pitchFamily="2" charset="0"/>
              </a:rPr>
              <a:t>Suspiciousness = </a:t>
            </a:r>
            <a:r>
              <a:rPr lang="en-US" i="1" dirty="0">
                <a:latin typeface="Avenir Book" panose="02000503020000020003" pitchFamily="2" charset="0"/>
              </a:rPr>
              <a:t>-log(Overall Subgraph Mass Likelihood) = </a:t>
            </a:r>
          </a:p>
          <a:p>
            <a:pPr algn="ctr"/>
            <a:r>
              <a:rPr lang="en-US" i="1" dirty="0">
                <a:latin typeface="Avenir Book" panose="02000503020000020003" pitchFamily="2" charset="0"/>
              </a:rPr>
              <a:t>-log(Subgraph Mass </a:t>
            </a:r>
            <a:r>
              <a:rPr lang="en-US" i="1" dirty="0" err="1">
                <a:latin typeface="Avenir Book" panose="02000503020000020003" pitchFamily="2" charset="0"/>
              </a:rPr>
              <a:t>Likelihood</a:t>
            </a:r>
            <a:r>
              <a:rPr lang="en-US" i="1" baseline="-25000" dirty="0" err="1">
                <a:latin typeface="Avenir Book" panose="02000503020000020003" pitchFamily="2" charset="0"/>
              </a:rPr>
              <a:t>view</a:t>
            </a:r>
            <a:r>
              <a:rPr lang="en-US" i="1" baseline="-25000" dirty="0">
                <a:latin typeface="Avenir Book" panose="02000503020000020003" pitchFamily="2" charset="0"/>
              </a:rPr>
              <a:t> 1</a:t>
            </a:r>
            <a:r>
              <a:rPr lang="en-US" i="1" dirty="0">
                <a:latin typeface="Avenir Book" panose="02000503020000020003" pitchFamily="2" charset="0"/>
              </a:rPr>
              <a:t> x Subgraph Mass </a:t>
            </a:r>
            <a:r>
              <a:rPr lang="en-US" i="1" dirty="0" err="1">
                <a:latin typeface="Avenir Book" panose="02000503020000020003" pitchFamily="2" charset="0"/>
              </a:rPr>
              <a:t>Likelihood</a:t>
            </a:r>
            <a:r>
              <a:rPr lang="en-US" i="1" baseline="-25000" dirty="0" err="1">
                <a:latin typeface="Avenir Book" panose="02000503020000020003" pitchFamily="2" charset="0"/>
              </a:rPr>
              <a:t>View</a:t>
            </a:r>
            <a:r>
              <a:rPr lang="en-US" i="1" baseline="-25000" dirty="0">
                <a:latin typeface="Avenir Book" panose="02000503020000020003" pitchFamily="2" charset="0"/>
              </a:rPr>
              <a:t> 2</a:t>
            </a:r>
            <a:r>
              <a:rPr lang="en-US" i="1" dirty="0">
                <a:latin typeface="Avenir Book" panose="02000503020000020003" pitchFamily="2" charset="0"/>
              </a:rPr>
              <a:t> … Subgraph Mass </a:t>
            </a:r>
            <a:r>
              <a:rPr lang="en-US" i="1" dirty="0" err="1">
                <a:latin typeface="Avenir Book" panose="02000503020000020003" pitchFamily="2" charset="0"/>
              </a:rPr>
              <a:t>Likelihood</a:t>
            </a:r>
            <a:r>
              <a:rPr lang="en-US" i="1" baseline="-25000" dirty="0" err="1">
                <a:latin typeface="Avenir Book" panose="02000503020000020003" pitchFamily="2" charset="0"/>
              </a:rPr>
              <a:t>View</a:t>
            </a:r>
            <a:r>
              <a:rPr lang="en-US" i="1" baseline="-25000" dirty="0">
                <a:latin typeface="Avenir Book" panose="02000503020000020003" pitchFamily="2" charset="0"/>
              </a:rPr>
              <a:t> n</a:t>
            </a:r>
            <a:r>
              <a:rPr lang="en-US" i="1" dirty="0">
                <a:latin typeface="Avenir Book" panose="02000503020000020003" pitchFamily="2" charset="0"/>
              </a:rPr>
              <a:t>) </a:t>
            </a:r>
          </a:p>
        </p:txBody>
      </p:sp>
      <p:grpSp>
        <p:nvGrpSpPr>
          <p:cNvPr id="46" name="Group 45">
            <a:extLst>
              <a:ext uri="{FF2B5EF4-FFF2-40B4-BE49-F238E27FC236}">
                <a16:creationId xmlns:a16="http://schemas.microsoft.com/office/drawing/2014/main" id="{F6994E82-11CE-714A-9DCF-974BD7DBD239}"/>
              </a:ext>
            </a:extLst>
          </p:cNvPr>
          <p:cNvGrpSpPr/>
          <p:nvPr/>
        </p:nvGrpSpPr>
        <p:grpSpPr>
          <a:xfrm>
            <a:off x="159543" y="219776"/>
            <a:ext cx="11872913" cy="6638224"/>
            <a:chOff x="171450" y="114300"/>
            <a:chExt cx="11872913" cy="6638224"/>
          </a:xfrm>
        </p:grpSpPr>
        <p:sp>
          <p:nvSpPr>
            <p:cNvPr id="47" name="Rectangle 46">
              <a:extLst>
                <a:ext uri="{FF2B5EF4-FFF2-40B4-BE49-F238E27FC236}">
                  <a16:creationId xmlns:a16="http://schemas.microsoft.com/office/drawing/2014/main" id="{05A77B4C-1AB6-D941-ACF2-9524B28334C3}"/>
                </a:ext>
              </a:extLst>
            </p:cNvPr>
            <p:cNvSpPr/>
            <p:nvPr/>
          </p:nvSpPr>
          <p:spPr>
            <a:xfrm>
              <a:off x="171450" y="114300"/>
              <a:ext cx="11872913" cy="663822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F391224-30E5-EA41-BDB9-8F73088DEB36}"/>
                </a:ext>
              </a:extLst>
            </p:cNvPr>
            <p:cNvSpPr/>
            <p:nvPr/>
          </p:nvSpPr>
          <p:spPr>
            <a:xfrm>
              <a:off x="1111383" y="916980"/>
              <a:ext cx="9792300" cy="769441"/>
            </a:xfrm>
            <a:prstGeom prst="rect">
              <a:avLst/>
            </a:prstGeom>
          </p:spPr>
          <p:txBody>
            <a:bodyPr wrap="square">
              <a:spAutoFit/>
            </a:bodyPr>
            <a:lstStyle/>
            <a:p>
              <a:pPr marL="114300" lvl="0" algn="ctr">
                <a:buClr>
                  <a:schemeClr val="dk1"/>
                </a:buClr>
                <a:buSzPts val="1800"/>
              </a:pPr>
              <a:r>
                <a:rPr lang="en-US" sz="4400" b="1" dirty="0">
                  <a:solidFill>
                    <a:schemeClr val="dk1"/>
                  </a:solidFill>
                  <a:latin typeface="Avenir"/>
                  <a:ea typeface="Avenir"/>
                  <a:cs typeface="Avenir"/>
                  <a:sym typeface="Avenir"/>
                </a:rPr>
                <a:t>Satisfies all 5/5 axioms!</a:t>
              </a:r>
              <a:endParaRPr lang="en-US" sz="4400" dirty="0">
                <a:solidFill>
                  <a:schemeClr val="dk1"/>
                </a:solidFill>
                <a:latin typeface="Avenir"/>
                <a:ea typeface="Avenir"/>
                <a:cs typeface="Avenir"/>
                <a:sym typeface="Avenir"/>
              </a:endParaRPr>
            </a:p>
          </p:txBody>
        </p:sp>
      </p:grpSp>
      <p:pic>
        <p:nvPicPr>
          <p:cNvPr id="3" name="Picture 2">
            <a:extLst>
              <a:ext uri="{FF2B5EF4-FFF2-40B4-BE49-F238E27FC236}">
                <a16:creationId xmlns:a16="http://schemas.microsoft.com/office/drawing/2014/main" id="{0774B122-6477-C041-A0E9-65AB9209490B}"/>
              </a:ext>
            </a:extLst>
          </p:cNvPr>
          <p:cNvPicPr>
            <a:picLocks noChangeAspect="1"/>
          </p:cNvPicPr>
          <p:nvPr/>
        </p:nvPicPr>
        <p:blipFill>
          <a:blip r:embed="rId7"/>
          <a:stretch>
            <a:fillRect/>
          </a:stretch>
        </p:blipFill>
        <p:spPr>
          <a:xfrm>
            <a:off x="1983602" y="2423169"/>
            <a:ext cx="7777548" cy="3497634"/>
          </a:xfrm>
          <a:prstGeom prst="rect">
            <a:avLst/>
          </a:prstGeom>
        </p:spPr>
      </p:pic>
    </p:spTree>
    <p:extLst>
      <p:ext uri="{BB962C8B-B14F-4D97-AF65-F5344CB8AC3E}">
        <p14:creationId xmlns:p14="http://schemas.microsoft.com/office/powerpoint/2010/main" val="192724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dissolv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2">
                                            <p:txEl>
                                              <p:pRg st="0" end="0"/>
                                            </p:txEl>
                                          </p:spTgt>
                                        </p:tgtEl>
                                        <p:attrNameLst>
                                          <p:attrName>style.visibility</p:attrName>
                                        </p:attrNameLst>
                                      </p:cBhvr>
                                      <p:to>
                                        <p:strVal val="visible"/>
                                      </p:to>
                                    </p:set>
                                    <p:animEffect transition="in" filter="dissolve">
                                      <p:cBhvr>
                                        <p:cTn id="17" dur="500"/>
                                        <p:tgtEl>
                                          <p:spTgt spid="4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65">
                                            <p:txEl>
                                              <p:pRg st="0" end="0"/>
                                            </p:txEl>
                                          </p:spTgt>
                                        </p:tgtEl>
                                        <p:attrNameLst>
                                          <p:attrName>style.visibility</p:attrName>
                                        </p:attrNameLst>
                                      </p:cBhvr>
                                      <p:to>
                                        <p:strVal val="visible"/>
                                      </p:to>
                                    </p:set>
                                    <p:animEffect transition="in" filter="dissolve">
                                      <p:cBhvr>
                                        <p:cTn id="34" dur="500"/>
                                        <p:tgtEl>
                                          <p:spTgt spid="6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65">
                                            <p:txEl>
                                              <p:pRg st="1" end="1"/>
                                            </p:txEl>
                                          </p:spTgt>
                                        </p:tgtEl>
                                        <p:attrNameLst>
                                          <p:attrName>style.visibility</p:attrName>
                                        </p:attrNameLst>
                                      </p:cBhvr>
                                      <p:to>
                                        <p:strVal val="visible"/>
                                      </p:to>
                                    </p:set>
                                    <p:animEffect transition="in" filter="dissolve">
                                      <p:cBhvr>
                                        <p:cTn id="39" dur="500"/>
                                        <p:tgtEl>
                                          <p:spTgt spid="6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dissolve">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dissolv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0" grpId="0"/>
      <p:bldP spid="40" grpId="0"/>
      <p:bldP spid="50" grpId="0"/>
      <p:bldP spid="59" grpId="0"/>
      <p:bldP spid="6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593"/>
            <a:ext cx="12192000" cy="1325563"/>
          </a:xfrm>
        </p:spPr>
        <p:txBody>
          <a:bodyPr>
            <a:normAutofit/>
          </a:bodyPr>
          <a:lstStyle/>
          <a:p>
            <a:pPr algn="ctr"/>
            <a:r>
              <a:rPr lang="en-US" sz="6500" b="1" dirty="0">
                <a:latin typeface="Avenir Book" charset="0"/>
                <a:ea typeface="Avenir Book" charset="0"/>
                <a:cs typeface="Avenir Book" charset="0"/>
              </a:rPr>
              <a:t>Challenges</a:t>
            </a:r>
          </a:p>
        </p:txBody>
      </p:sp>
      <p:sp>
        <p:nvSpPr>
          <p:cNvPr id="8" name="TextBox 7"/>
          <p:cNvSpPr txBox="1"/>
          <p:nvPr/>
        </p:nvSpPr>
        <p:spPr>
          <a:xfrm>
            <a:off x="1443038" y="2395905"/>
            <a:ext cx="10748962" cy="954107"/>
          </a:xfrm>
          <a:prstGeom prst="rect">
            <a:avLst/>
          </a:prstGeom>
          <a:noFill/>
        </p:spPr>
        <p:txBody>
          <a:bodyPr wrap="square" rtlCol="0">
            <a:spAutoFit/>
          </a:bodyPr>
          <a:lstStyle/>
          <a:p>
            <a:r>
              <a:rPr lang="en-US" sz="2800" i="1" dirty="0">
                <a:latin typeface="Avenir Book" charset="0"/>
                <a:ea typeface="Avenir Book" charset="0"/>
                <a:cs typeface="Avenir Book" charset="0"/>
              </a:rPr>
              <a:t>…represent entity synchronicity as a graph? (</a:t>
            </a:r>
            <a:r>
              <a:rPr lang="en-US" sz="2800" b="1" i="1" dirty="0">
                <a:latin typeface="Avenir Book" charset="0"/>
                <a:ea typeface="Avenir Book" charset="0"/>
                <a:cs typeface="Avenir Book" charset="0"/>
              </a:rPr>
              <a:t>Formulation</a:t>
            </a:r>
            <a:r>
              <a:rPr lang="en-US" sz="2800" i="1" dirty="0">
                <a:latin typeface="Avenir Book" charset="0"/>
                <a:ea typeface="Avenir Book" charset="0"/>
                <a:cs typeface="Avenir Book" charset="0"/>
              </a:rPr>
              <a:t>)</a:t>
            </a:r>
          </a:p>
          <a:p>
            <a:pPr algn="ctr"/>
            <a:endParaRPr lang="en-US" sz="2800" i="1" dirty="0">
              <a:latin typeface="Avenir Book" charset="0"/>
              <a:ea typeface="Avenir Book" charset="0"/>
              <a:cs typeface="Avenir Book" charset="0"/>
            </a:endParaRPr>
          </a:p>
        </p:txBody>
      </p:sp>
      <p:sp>
        <p:nvSpPr>
          <p:cNvPr id="7" name="TextBox 6">
            <a:extLst>
              <a:ext uri="{FF2B5EF4-FFF2-40B4-BE49-F238E27FC236}">
                <a16:creationId xmlns:a16="http://schemas.microsoft.com/office/drawing/2014/main" id="{1FF72959-5FD3-4440-887C-4FC2F06B2E5F}"/>
              </a:ext>
            </a:extLst>
          </p:cNvPr>
          <p:cNvSpPr txBox="1"/>
          <p:nvPr/>
        </p:nvSpPr>
        <p:spPr>
          <a:xfrm>
            <a:off x="1443036" y="3324834"/>
            <a:ext cx="10748963" cy="954107"/>
          </a:xfrm>
          <a:prstGeom prst="rect">
            <a:avLst/>
          </a:prstGeom>
          <a:noFill/>
        </p:spPr>
        <p:txBody>
          <a:bodyPr wrap="square" rtlCol="0">
            <a:spAutoFit/>
          </a:bodyPr>
          <a:lstStyle/>
          <a:p>
            <a:r>
              <a:rPr lang="en-US" sz="2800" i="1" dirty="0">
                <a:latin typeface="Avenir Book" charset="0"/>
                <a:ea typeface="Avenir Book" charset="0"/>
                <a:cs typeface="Avenir Book" charset="0"/>
              </a:rPr>
              <a:t>…quantify the suspiciousness of a sub-graph? (</a:t>
            </a:r>
            <a:r>
              <a:rPr lang="en-US" sz="2800" b="1" i="1" dirty="0">
                <a:latin typeface="Avenir Book" charset="0"/>
                <a:ea typeface="Avenir Book" charset="0"/>
                <a:cs typeface="Avenir Book" charset="0"/>
              </a:rPr>
              <a:t>Scoring)</a:t>
            </a:r>
            <a:endParaRPr lang="en-US" sz="2800" i="1" dirty="0">
              <a:latin typeface="Avenir Book" charset="0"/>
              <a:ea typeface="Avenir Book" charset="0"/>
              <a:cs typeface="Avenir Book" charset="0"/>
            </a:endParaRPr>
          </a:p>
          <a:p>
            <a:pPr algn="ctr"/>
            <a:endParaRPr lang="en-US" sz="2800" i="1" dirty="0">
              <a:latin typeface="Avenir Book" charset="0"/>
              <a:ea typeface="Avenir Book" charset="0"/>
              <a:cs typeface="Avenir Book" charset="0"/>
            </a:endParaRPr>
          </a:p>
        </p:txBody>
      </p:sp>
      <p:sp>
        <p:nvSpPr>
          <p:cNvPr id="10" name="TextBox 9">
            <a:extLst>
              <a:ext uri="{FF2B5EF4-FFF2-40B4-BE49-F238E27FC236}">
                <a16:creationId xmlns:a16="http://schemas.microsoft.com/office/drawing/2014/main" id="{461E2438-F67E-3A4B-BE14-9474E7D46085}"/>
              </a:ext>
            </a:extLst>
          </p:cNvPr>
          <p:cNvSpPr txBox="1"/>
          <p:nvPr/>
        </p:nvSpPr>
        <p:spPr>
          <a:xfrm>
            <a:off x="1443036" y="4404526"/>
            <a:ext cx="10987089" cy="954107"/>
          </a:xfrm>
          <a:prstGeom prst="rect">
            <a:avLst/>
          </a:prstGeom>
          <a:noFill/>
        </p:spPr>
        <p:txBody>
          <a:bodyPr wrap="square" rtlCol="0">
            <a:spAutoFit/>
          </a:bodyPr>
          <a:lstStyle/>
          <a:p>
            <a:r>
              <a:rPr lang="en-US" sz="2800" i="1" dirty="0">
                <a:latin typeface="Avenir Book" charset="0"/>
                <a:ea typeface="Avenir Book" charset="0"/>
                <a:cs typeface="Avenir Book" charset="0"/>
              </a:rPr>
              <a:t>…find highly suspicious sub-graphs? (</a:t>
            </a:r>
            <a:r>
              <a:rPr lang="en-US" sz="2800" b="1" i="1" dirty="0">
                <a:latin typeface="Avenir Book" charset="0"/>
                <a:ea typeface="Avenir Book" charset="0"/>
                <a:cs typeface="Avenir Book" charset="0"/>
              </a:rPr>
              <a:t>Discovery)</a:t>
            </a:r>
            <a:endParaRPr lang="en-US" sz="2800" i="1" dirty="0">
              <a:latin typeface="Avenir Book" charset="0"/>
              <a:ea typeface="Avenir Book" charset="0"/>
              <a:cs typeface="Avenir Book" charset="0"/>
            </a:endParaRPr>
          </a:p>
          <a:p>
            <a:endParaRPr lang="en-US" sz="2800" i="1" dirty="0">
              <a:latin typeface="Avenir Book" charset="0"/>
              <a:ea typeface="Avenir Book" charset="0"/>
              <a:cs typeface="Avenir Book" charset="0"/>
            </a:endParaRPr>
          </a:p>
        </p:txBody>
      </p:sp>
      <p:sp>
        <p:nvSpPr>
          <p:cNvPr id="11" name="TextBox 10">
            <a:extLst>
              <a:ext uri="{FF2B5EF4-FFF2-40B4-BE49-F238E27FC236}">
                <a16:creationId xmlns:a16="http://schemas.microsoft.com/office/drawing/2014/main" id="{2C231659-D46D-3D48-B8B3-382575FB71B3}"/>
              </a:ext>
            </a:extLst>
          </p:cNvPr>
          <p:cNvSpPr txBox="1"/>
          <p:nvPr/>
        </p:nvSpPr>
        <p:spPr>
          <a:xfrm>
            <a:off x="-3676650" y="1491156"/>
            <a:ext cx="12192000" cy="954107"/>
          </a:xfrm>
          <a:prstGeom prst="rect">
            <a:avLst/>
          </a:prstGeom>
          <a:noFill/>
        </p:spPr>
        <p:txBody>
          <a:bodyPr wrap="square" rtlCol="0">
            <a:spAutoFit/>
          </a:bodyPr>
          <a:lstStyle/>
          <a:p>
            <a:pPr algn="ctr"/>
            <a:r>
              <a:rPr lang="en-US" sz="2800" i="1" dirty="0">
                <a:latin typeface="Avenir Book" charset="0"/>
                <a:ea typeface="Avenir Book" charset="0"/>
                <a:cs typeface="Avenir Book" charset="0"/>
              </a:rPr>
              <a:t>How do we…</a:t>
            </a:r>
          </a:p>
          <a:p>
            <a:pPr algn="ctr"/>
            <a:endParaRPr lang="en-US" sz="2800" i="1" dirty="0">
              <a:latin typeface="Avenir Book" charset="0"/>
              <a:ea typeface="Avenir Book" charset="0"/>
              <a:cs typeface="Avenir Book" charset="0"/>
            </a:endParaRPr>
          </a:p>
        </p:txBody>
      </p:sp>
      <p:sp>
        <p:nvSpPr>
          <p:cNvPr id="13" name="TextBox 12">
            <a:extLst>
              <a:ext uri="{FF2B5EF4-FFF2-40B4-BE49-F238E27FC236}">
                <a16:creationId xmlns:a16="http://schemas.microsoft.com/office/drawing/2014/main" id="{6AE47579-7EFF-9A45-9C7F-45581B93CD31}"/>
              </a:ext>
            </a:extLst>
          </p:cNvPr>
          <p:cNvSpPr txBox="1"/>
          <p:nvPr/>
        </p:nvSpPr>
        <p:spPr>
          <a:xfrm>
            <a:off x="806222" y="5459040"/>
            <a:ext cx="10987089" cy="954107"/>
          </a:xfrm>
          <a:prstGeom prst="rect">
            <a:avLst/>
          </a:prstGeom>
          <a:noFill/>
        </p:spPr>
        <p:txBody>
          <a:bodyPr wrap="square" rtlCol="0">
            <a:spAutoFit/>
          </a:bodyPr>
          <a:lstStyle/>
          <a:p>
            <a:r>
              <a:rPr lang="en-US" sz="2800" b="1" i="1" dirty="0">
                <a:solidFill>
                  <a:srgbClr val="C00000"/>
                </a:solidFill>
                <a:latin typeface="Avenir Book" charset="0"/>
                <a:ea typeface="Avenir Book" charset="0"/>
                <a:cs typeface="Avenir Book" charset="0"/>
              </a:rPr>
              <a:t>Trillions</a:t>
            </a:r>
            <a:r>
              <a:rPr lang="en-US" sz="2800" i="1" dirty="0">
                <a:solidFill>
                  <a:srgbClr val="C00000"/>
                </a:solidFill>
                <a:latin typeface="Avenir Book" charset="0"/>
                <a:ea typeface="Avenir Book" charset="0"/>
                <a:cs typeface="Avenir Book" charset="0"/>
              </a:rPr>
              <a:t> of possible sub-graphs, infeasible to score all of them</a:t>
            </a:r>
          </a:p>
          <a:p>
            <a:endParaRPr lang="en-US" sz="2800" i="1" dirty="0">
              <a:latin typeface="Avenir Book" charset="0"/>
              <a:ea typeface="Avenir Book" charset="0"/>
              <a:cs typeface="Avenir Book" charset="0"/>
            </a:endParaRPr>
          </a:p>
        </p:txBody>
      </p:sp>
      <p:pic>
        <p:nvPicPr>
          <p:cNvPr id="3" name="Picture 2">
            <a:extLst>
              <a:ext uri="{FF2B5EF4-FFF2-40B4-BE49-F238E27FC236}">
                <a16:creationId xmlns:a16="http://schemas.microsoft.com/office/drawing/2014/main" id="{C1F18413-8C76-DF47-B04F-2E9EAC5FCC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29" b="94561" l="2125" r="95125">
                        <a14:foregroundMark x1="11625" y1="63180" x2="9625" y2="54254"/>
                        <a14:foregroundMark x1="7125" y1="60391" x2="2125" y2="59833"/>
                        <a14:foregroundMark x1="36625" y1="83821" x2="36625" y2="94561"/>
                        <a14:foregroundMark x1="37625" y1="91213" x2="37625" y2="94003"/>
                        <a14:foregroundMark x1="80625" y1="14086" x2="89125" y2="22455"/>
                        <a14:foregroundMark x1="93125" y1="23570" x2="90625" y2="13529"/>
                        <a14:foregroundMark x1="95125" y1="21339" x2="95125" y2="21339"/>
                        <a14:foregroundMark x1="85125" y1="10181" x2="85125" y2="7392"/>
                        <a14:foregroundMark x1="86625" y1="10739" x2="85125" y2="2929"/>
                        <a14:foregroundMark x1="85625" y1="9066" x2="89625" y2="8508"/>
                      </a14:backgroundRemoval>
                    </a14:imgEffect>
                  </a14:imgLayer>
                </a14:imgProps>
              </a:ext>
            </a:extLst>
          </a:blip>
          <a:stretch>
            <a:fillRect/>
          </a:stretch>
        </p:blipFill>
        <p:spPr>
          <a:xfrm>
            <a:off x="10748962" y="2317273"/>
            <a:ext cx="510384" cy="456794"/>
          </a:xfrm>
          <a:prstGeom prst="rect">
            <a:avLst/>
          </a:prstGeom>
        </p:spPr>
      </p:pic>
      <p:pic>
        <p:nvPicPr>
          <p:cNvPr id="12" name="Picture 11">
            <a:extLst>
              <a:ext uri="{FF2B5EF4-FFF2-40B4-BE49-F238E27FC236}">
                <a16:creationId xmlns:a16="http://schemas.microsoft.com/office/drawing/2014/main" id="{283442C4-AE18-AC43-8B20-1CFAE93C0E85}"/>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2929" b="94561" l="2125" r="95125">
                        <a14:foregroundMark x1="11625" y1="63180" x2="9625" y2="54254"/>
                        <a14:foregroundMark x1="7125" y1="60391" x2="2125" y2="59833"/>
                        <a14:foregroundMark x1="36625" y1="83821" x2="36625" y2="94561"/>
                        <a14:foregroundMark x1="37625" y1="91213" x2="37625" y2="94003"/>
                        <a14:foregroundMark x1="80625" y1="14086" x2="89125" y2="22455"/>
                        <a14:foregroundMark x1="93125" y1="23570" x2="90625" y2="13529"/>
                        <a14:foregroundMark x1="95125" y1="21339" x2="95125" y2="21339"/>
                        <a14:foregroundMark x1="85125" y1="10181" x2="85125" y2="7392"/>
                        <a14:foregroundMark x1="86625" y1="10739" x2="85125" y2="2929"/>
                        <a14:foregroundMark x1="85625" y1="9066" x2="89625" y2="8508"/>
                      </a14:backgroundRemoval>
                    </a14:imgEffect>
                  </a14:imgLayer>
                </a14:imgProps>
              </a:ext>
            </a:extLst>
          </a:blip>
          <a:stretch>
            <a:fillRect/>
          </a:stretch>
        </p:blipFill>
        <p:spPr>
          <a:xfrm>
            <a:off x="10748962" y="3222022"/>
            <a:ext cx="510384" cy="456794"/>
          </a:xfrm>
          <a:prstGeom prst="rect">
            <a:avLst/>
          </a:prstGeom>
        </p:spPr>
      </p:pic>
      <p:sp>
        <p:nvSpPr>
          <p:cNvPr id="4" name="Rectangle 3">
            <a:extLst>
              <a:ext uri="{FF2B5EF4-FFF2-40B4-BE49-F238E27FC236}">
                <a16:creationId xmlns:a16="http://schemas.microsoft.com/office/drawing/2014/main" id="{D415EB8A-38AF-FD47-B1B4-9B7769531D73}"/>
              </a:ext>
            </a:extLst>
          </p:cNvPr>
          <p:cNvSpPr/>
          <p:nvPr/>
        </p:nvSpPr>
        <p:spPr>
          <a:xfrm>
            <a:off x="274635" y="2172677"/>
            <a:ext cx="11091865" cy="1646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71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593"/>
            <a:ext cx="12192000" cy="1325563"/>
          </a:xfrm>
        </p:spPr>
        <p:txBody>
          <a:bodyPr>
            <a:normAutofit/>
          </a:bodyPr>
          <a:lstStyle/>
          <a:p>
            <a:pPr algn="ctr"/>
            <a:r>
              <a:rPr lang="en-US" sz="6500" b="1" dirty="0">
                <a:latin typeface="Avenir Book" charset="0"/>
                <a:ea typeface="Avenir Book" charset="0"/>
                <a:cs typeface="Avenir Book" charset="0"/>
              </a:rPr>
              <a:t>Our Contributions</a:t>
            </a:r>
          </a:p>
        </p:txBody>
      </p:sp>
      <p:sp>
        <p:nvSpPr>
          <p:cNvPr id="5" name="Title 1"/>
          <p:cNvSpPr txBox="1">
            <a:spLocks/>
          </p:cNvSpPr>
          <p:nvPr/>
        </p:nvSpPr>
        <p:spPr>
          <a:xfrm>
            <a:off x="0" y="1491156"/>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Avenir Book" charset="0"/>
                <a:ea typeface="Avenir Book" charset="0"/>
                <a:cs typeface="Avenir Book" charset="0"/>
              </a:rPr>
              <a:t>Problem Formulation</a:t>
            </a:r>
          </a:p>
        </p:txBody>
      </p:sp>
      <p:sp>
        <p:nvSpPr>
          <p:cNvPr id="8" name="TextBox 7"/>
          <p:cNvSpPr txBox="1"/>
          <p:nvPr/>
        </p:nvSpPr>
        <p:spPr>
          <a:xfrm>
            <a:off x="0" y="2533417"/>
            <a:ext cx="12192000" cy="954107"/>
          </a:xfrm>
          <a:prstGeom prst="rect">
            <a:avLst/>
          </a:prstGeom>
          <a:noFill/>
        </p:spPr>
        <p:txBody>
          <a:bodyPr wrap="square" rtlCol="0">
            <a:spAutoFit/>
          </a:bodyPr>
          <a:lstStyle/>
          <a:p>
            <a:pPr algn="ctr"/>
            <a:r>
              <a:rPr lang="en-US" sz="2800" i="1" dirty="0">
                <a:latin typeface="Avenir Book" charset="0"/>
                <a:ea typeface="Avenir Book" charset="0"/>
                <a:cs typeface="Avenir Book" charset="0"/>
              </a:rPr>
              <a:t>Model multi-attribute entity data as a multi-view graph</a:t>
            </a:r>
          </a:p>
          <a:p>
            <a:pPr algn="ctr"/>
            <a:endParaRPr lang="en-US" sz="2800" i="1" dirty="0">
              <a:latin typeface="Avenir Book" charset="0"/>
              <a:ea typeface="Avenir Book" charset="0"/>
              <a:cs typeface="Avenir Book" charset="0"/>
            </a:endParaRPr>
          </a:p>
        </p:txBody>
      </p:sp>
      <p:sp>
        <p:nvSpPr>
          <p:cNvPr id="6" name="Title 1">
            <a:extLst>
              <a:ext uri="{FF2B5EF4-FFF2-40B4-BE49-F238E27FC236}">
                <a16:creationId xmlns:a16="http://schemas.microsoft.com/office/drawing/2014/main" id="{C66A882E-FD32-904E-8000-CA38939C3566}"/>
              </a:ext>
            </a:extLst>
          </p:cNvPr>
          <p:cNvSpPr txBox="1">
            <a:spLocks/>
          </p:cNvSpPr>
          <p:nvPr/>
        </p:nvSpPr>
        <p:spPr>
          <a:xfrm>
            <a:off x="0" y="2955643"/>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Avenir Book" charset="0"/>
                <a:ea typeface="Avenir Book" charset="0"/>
                <a:cs typeface="Avenir Book" charset="0"/>
              </a:rPr>
              <a:t>Defining Suspiciousness</a:t>
            </a:r>
          </a:p>
        </p:txBody>
      </p:sp>
      <p:sp>
        <p:nvSpPr>
          <p:cNvPr id="7" name="TextBox 6">
            <a:extLst>
              <a:ext uri="{FF2B5EF4-FFF2-40B4-BE49-F238E27FC236}">
                <a16:creationId xmlns:a16="http://schemas.microsoft.com/office/drawing/2014/main" id="{713BB33D-A4ED-E943-AC0A-8C8285039361}"/>
              </a:ext>
            </a:extLst>
          </p:cNvPr>
          <p:cNvSpPr txBox="1"/>
          <p:nvPr/>
        </p:nvSpPr>
        <p:spPr>
          <a:xfrm>
            <a:off x="0" y="3917681"/>
            <a:ext cx="12192000" cy="1384995"/>
          </a:xfrm>
          <a:prstGeom prst="rect">
            <a:avLst/>
          </a:prstGeom>
          <a:noFill/>
        </p:spPr>
        <p:txBody>
          <a:bodyPr wrap="square" rtlCol="0">
            <a:spAutoFit/>
          </a:bodyPr>
          <a:lstStyle/>
          <a:p>
            <a:pPr algn="ctr"/>
            <a:r>
              <a:rPr lang="en-US" sz="2800" i="1" dirty="0">
                <a:latin typeface="Avenir Book" charset="0"/>
                <a:ea typeface="Avenir Book" charset="0"/>
                <a:cs typeface="Avenir Book" charset="0"/>
              </a:rPr>
              <a:t>5 intuitive axioms </a:t>
            </a:r>
          </a:p>
          <a:p>
            <a:pPr algn="ctr"/>
            <a:r>
              <a:rPr lang="en-US" sz="2800" dirty="0">
                <a:latin typeface="Avenir Book" charset="0"/>
                <a:ea typeface="Avenir Book" charset="0"/>
                <a:cs typeface="Avenir Book" charset="0"/>
              </a:rPr>
              <a:t>1 suspiciousness metric which satisfies all of them</a:t>
            </a:r>
          </a:p>
          <a:p>
            <a:pPr algn="ctr"/>
            <a:endParaRPr lang="en-US" sz="2800" i="1" dirty="0">
              <a:latin typeface="Avenir Book" charset="0"/>
              <a:ea typeface="Avenir Book" charset="0"/>
              <a:cs typeface="Avenir Book" charset="0"/>
            </a:endParaRPr>
          </a:p>
        </p:txBody>
      </p:sp>
      <p:sp>
        <p:nvSpPr>
          <p:cNvPr id="3" name="Rectangle 2">
            <a:extLst>
              <a:ext uri="{FF2B5EF4-FFF2-40B4-BE49-F238E27FC236}">
                <a16:creationId xmlns:a16="http://schemas.microsoft.com/office/drawing/2014/main" id="{24BCA5F0-4C71-144B-9055-7B199A8E0D44}"/>
              </a:ext>
            </a:extLst>
          </p:cNvPr>
          <p:cNvSpPr/>
          <p:nvPr/>
        </p:nvSpPr>
        <p:spPr>
          <a:xfrm>
            <a:off x="1384300" y="1600200"/>
            <a:ext cx="9398000" cy="18288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A2C9770-12B6-5045-B9A1-A5B6AADE9876}"/>
              </a:ext>
            </a:extLst>
          </p:cNvPr>
          <p:cNvSpPr txBox="1">
            <a:spLocks/>
          </p:cNvSpPr>
          <p:nvPr/>
        </p:nvSpPr>
        <p:spPr>
          <a:xfrm>
            <a:off x="0" y="460721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a:latin typeface="Avenir Book" charset="0"/>
                <a:ea typeface="Avenir Book" charset="0"/>
                <a:cs typeface="Avenir Book" charset="0"/>
              </a:rPr>
              <a:t>SliceNDice</a:t>
            </a:r>
            <a:r>
              <a:rPr lang="en-US" sz="2800" b="1" dirty="0">
                <a:latin typeface="Avenir Book" charset="0"/>
                <a:ea typeface="Avenir Book" charset="0"/>
                <a:cs typeface="Avenir Book" charset="0"/>
              </a:rPr>
              <a:t> Algorithm</a:t>
            </a:r>
          </a:p>
        </p:txBody>
      </p:sp>
      <p:sp>
        <p:nvSpPr>
          <p:cNvPr id="11" name="TextBox 10">
            <a:extLst>
              <a:ext uri="{FF2B5EF4-FFF2-40B4-BE49-F238E27FC236}">
                <a16:creationId xmlns:a16="http://schemas.microsoft.com/office/drawing/2014/main" id="{3B3D85E8-03D9-9242-922B-9CCC0F109A60}"/>
              </a:ext>
            </a:extLst>
          </p:cNvPr>
          <p:cNvSpPr txBox="1"/>
          <p:nvPr/>
        </p:nvSpPr>
        <p:spPr>
          <a:xfrm>
            <a:off x="0" y="5569257"/>
            <a:ext cx="12192000" cy="523220"/>
          </a:xfrm>
          <a:prstGeom prst="rect">
            <a:avLst/>
          </a:prstGeom>
          <a:noFill/>
        </p:spPr>
        <p:txBody>
          <a:bodyPr wrap="square" rtlCol="0">
            <a:spAutoFit/>
          </a:bodyPr>
          <a:lstStyle/>
          <a:p>
            <a:pPr algn="ctr"/>
            <a:r>
              <a:rPr lang="en" sz="2800" dirty="0">
                <a:solidFill>
                  <a:schemeClr val="dk1"/>
                </a:solidFill>
                <a:latin typeface="Avenir"/>
                <a:ea typeface="Avenir"/>
                <a:cs typeface="Avenir"/>
                <a:sym typeface="Avenir"/>
              </a:rPr>
              <a:t>Local alternating maximization strategy</a:t>
            </a:r>
            <a:endParaRPr lang="en-US" sz="2800" i="1" dirty="0">
              <a:latin typeface="Avenir Book" charset="0"/>
              <a:ea typeface="Avenir Book" charset="0"/>
              <a:cs typeface="Avenir Book" charset="0"/>
            </a:endParaRPr>
          </a:p>
        </p:txBody>
      </p:sp>
      <p:sp>
        <p:nvSpPr>
          <p:cNvPr id="12" name="Rectangle 11">
            <a:extLst>
              <a:ext uri="{FF2B5EF4-FFF2-40B4-BE49-F238E27FC236}">
                <a16:creationId xmlns:a16="http://schemas.microsoft.com/office/drawing/2014/main" id="{9AD0333B-506B-BA4B-8B33-89089E4CD619}"/>
              </a:ext>
            </a:extLst>
          </p:cNvPr>
          <p:cNvSpPr/>
          <p:nvPr/>
        </p:nvSpPr>
        <p:spPr>
          <a:xfrm>
            <a:off x="1409700" y="3016841"/>
            <a:ext cx="9398000" cy="18288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62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AC0B18-E683-0845-B1F8-E974356CF8A5}"/>
              </a:ext>
            </a:extLst>
          </p:cNvPr>
          <p:cNvSpPr/>
          <p:nvPr/>
        </p:nvSpPr>
        <p:spPr>
          <a:xfrm>
            <a:off x="645426" y="1458368"/>
            <a:ext cx="4867124" cy="769441"/>
          </a:xfrm>
          <a:prstGeom prst="rect">
            <a:avLst/>
          </a:prstGeom>
        </p:spPr>
        <p:txBody>
          <a:bodyPr wrap="square">
            <a:spAutoFit/>
          </a:bodyPr>
          <a:lstStyle/>
          <a:p>
            <a:pPr marL="114300" lvl="0" algn="ctr">
              <a:buClr>
                <a:schemeClr val="dk1"/>
              </a:buClr>
              <a:buSzPts val="1800"/>
            </a:pPr>
            <a:r>
              <a:rPr lang="en-US" sz="4400" dirty="0">
                <a:solidFill>
                  <a:srgbClr val="C00000"/>
                </a:solidFill>
                <a:latin typeface="Avenir"/>
                <a:ea typeface="Avenir"/>
                <a:cs typeface="Avenir"/>
                <a:sym typeface="Avenir"/>
              </a:rPr>
              <a:t>-$ billions</a:t>
            </a:r>
          </a:p>
        </p:txBody>
      </p:sp>
      <p:grpSp>
        <p:nvGrpSpPr>
          <p:cNvPr id="18" name="Group 17">
            <a:extLst>
              <a:ext uri="{FF2B5EF4-FFF2-40B4-BE49-F238E27FC236}">
                <a16:creationId xmlns:a16="http://schemas.microsoft.com/office/drawing/2014/main" id="{792294B8-42CE-5E4A-8E46-3E6EFBBAB965}"/>
              </a:ext>
            </a:extLst>
          </p:cNvPr>
          <p:cNvGrpSpPr/>
          <p:nvPr/>
        </p:nvGrpSpPr>
        <p:grpSpPr>
          <a:xfrm>
            <a:off x="4868354" y="632430"/>
            <a:ext cx="4852778" cy="2252455"/>
            <a:chOff x="4868354" y="632430"/>
            <a:chExt cx="4852778" cy="2252455"/>
          </a:xfrm>
        </p:grpSpPr>
        <p:pic>
          <p:nvPicPr>
            <p:cNvPr id="9" name="Picture 2" descr="Image result for crowd  icon">
              <a:extLst>
                <a:ext uri="{FF2B5EF4-FFF2-40B4-BE49-F238E27FC236}">
                  <a16:creationId xmlns:a16="http://schemas.microsoft.com/office/drawing/2014/main" id="{F5D4DB35-AB1F-8F45-824D-1798474A4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354" y="632430"/>
              <a:ext cx="2252454" cy="22524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E4183E3-4FEA-1543-921A-21D57F657825}"/>
                </a:ext>
              </a:extLst>
            </p:cNvPr>
            <p:cNvPicPr>
              <a:picLocks noChangeAspect="1"/>
            </p:cNvPicPr>
            <p:nvPr/>
          </p:nvPicPr>
          <p:blipFill>
            <a:blip r:embed="rId4"/>
            <a:stretch>
              <a:fillRect/>
            </a:stretch>
          </p:blipFill>
          <p:spPr>
            <a:xfrm>
              <a:off x="7795494" y="736498"/>
              <a:ext cx="1925638" cy="1925638"/>
            </a:xfrm>
            <a:prstGeom prst="rect">
              <a:avLst/>
            </a:prstGeom>
          </p:spPr>
        </p:pic>
      </p:grpSp>
      <p:sp>
        <p:nvSpPr>
          <p:cNvPr id="6" name="Rectangle 5">
            <a:extLst>
              <a:ext uri="{FF2B5EF4-FFF2-40B4-BE49-F238E27FC236}">
                <a16:creationId xmlns:a16="http://schemas.microsoft.com/office/drawing/2014/main" id="{BD9DD053-4D12-B741-B615-1F531FBB8BEE}"/>
              </a:ext>
            </a:extLst>
          </p:cNvPr>
          <p:cNvSpPr/>
          <p:nvPr/>
        </p:nvSpPr>
        <p:spPr>
          <a:xfrm>
            <a:off x="3078988" y="6330434"/>
            <a:ext cx="6795194" cy="369332"/>
          </a:xfrm>
          <a:prstGeom prst="rect">
            <a:avLst/>
          </a:prstGeom>
        </p:spPr>
        <p:txBody>
          <a:bodyPr wrap="none">
            <a:spAutoFit/>
          </a:bodyPr>
          <a:lstStyle/>
          <a:p>
            <a:r>
              <a:rPr lang="en-US" dirty="0">
                <a:latin typeface="Avenir Book" panose="02000503020000020003" pitchFamily="2" charset="0"/>
              </a:rPr>
              <a:t>[1] https://www.consumer.ftc.gov/blog/2019/02/top-frauds-2018</a:t>
            </a:r>
          </a:p>
        </p:txBody>
      </p:sp>
      <p:pic>
        <p:nvPicPr>
          <p:cNvPr id="7" name="Picture 6">
            <a:extLst>
              <a:ext uri="{FF2B5EF4-FFF2-40B4-BE49-F238E27FC236}">
                <a16:creationId xmlns:a16="http://schemas.microsoft.com/office/drawing/2014/main" id="{CA7599E6-6CA7-4440-B5D4-538B6A635F62}"/>
              </a:ext>
            </a:extLst>
          </p:cNvPr>
          <p:cNvPicPr>
            <a:picLocks noChangeAspect="1"/>
          </p:cNvPicPr>
          <p:nvPr/>
        </p:nvPicPr>
        <p:blipFill>
          <a:blip r:embed="rId5"/>
          <a:stretch>
            <a:fillRect/>
          </a:stretch>
        </p:blipFill>
        <p:spPr>
          <a:xfrm>
            <a:off x="6871687" y="3337800"/>
            <a:ext cx="1609607" cy="1934550"/>
          </a:xfrm>
          <a:prstGeom prst="rect">
            <a:avLst/>
          </a:prstGeom>
        </p:spPr>
      </p:pic>
      <p:pic>
        <p:nvPicPr>
          <p:cNvPr id="10" name="Picture 9">
            <a:extLst>
              <a:ext uri="{FF2B5EF4-FFF2-40B4-BE49-F238E27FC236}">
                <a16:creationId xmlns:a16="http://schemas.microsoft.com/office/drawing/2014/main" id="{F8551740-DD66-8144-BA1D-50867117B848}"/>
              </a:ext>
            </a:extLst>
          </p:cNvPr>
          <p:cNvPicPr>
            <a:picLocks noChangeAspect="1"/>
          </p:cNvPicPr>
          <p:nvPr/>
        </p:nvPicPr>
        <p:blipFill>
          <a:blip r:embed="rId6"/>
          <a:stretch>
            <a:fillRect/>
          </a:stretch>
        </p:blipFill>
        <p:spPr>
          <a:xfrm>
            <a:off x="4424481" y="3646492"/>
            <a:ext cx="1540625" cy="1540625"/>
          </a:xfrm>
          <a:prstGeom prst="rect">
            <a:avLst/>
          </a:prstGeom>
        </p:spPr>
      </p:pic>
      <p:sp>
        <p:nvSpPr>
          <p:cNvPr id="17" name="&quot;No&quot; Symbol 16">
            <a:extLst>
              <a:ext uri="{FF2B5EF4-FFF2-40B4-BE49-F238E27FC236}">
                <a16:creationId xmlns:a16="http://schemas.microsoft.com/office/drawing/2014/main" id="{C49AF292-63DB-8E48-8229-0EBD0A9E7E23}"/>
              </a:ext>
            </a:extLst>
          </p:cNvPr>
          <p:cNvSpPr/>
          <p:nvPr/>
        </p:nvSpPr>
        <p:spPr>
          <a:xfrm>
            <a:off x="4093651" y="3285893"/>
            <a:ext cx="2252454" cy="2252455"/>
          </a:xfrm>
          <a:prstGeom prst="noSmoking">
            <a:avLst>
              <a:gd name="adj" fmla="val 602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04268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593"/>
            <a:ext cx="12192000" cy="1325563"/>
          </a:xfrm>
        </p:spPr>
        <p:txBody>
          <a:bodyPr>
            <a:normAutofit/>
          </a:bodyPr>
          <a:lstStyle/>
          <a:p>
            <a:pPr algn="ctr"/>
            <a:r>
              <a:rPr lang="en-US" b="1" dirty="0" err="1">
                <a:latin typeface="Avenir Book" charset="0"/>
                <a:ea typeface="Avenir Book" charset="0"/>
                <a:cs typeface="Avenir Book" charset="0"/>
              </a:rPr>
              <a:t>SliceNDice</a:t>
            </a:r>
            <a:r>
              <a:rPr lang="en-US" b="1" dirty="0">
                <a:latin typeface="Avenir Book" charset="0"/>
                <a:ea typeface="Avenir Book" charset="0"/>
                <a:cs typeface="Avenir Book" charset="0"/>
              </a:rPr>
              <a:t> Algorithm</a:t>
            </a:r>
          </a:p>
        </p:txBody>
      </p:sp>
      <p:sp>
        <p:nvSpPr>
          <p:cNvPr id="13" name="Google Shape;295;p31">
            <a:extLst>
              <a:ext uri="{FF2B5EF4-FFF2-40B4-BE49-F238E27FC236}">
                <a16:creationId xmlns:a16="http://schemas.microsoft.com/office/drawing/2014/main" id="{14B80369-321D-3F41-8F70-43E69796B2B3}"/>
              </a:ext>
            </a:extLst>
          </p:cNvPr>
          <p:cNvSpPr txBox="1"/>
          <p:nvPr/>
        </p:nvSpPr>
        <p:spPr>
          <a:xfrm>
            <a:off x="288759" y="1491156"/>
            <a:ext cx="8277726" cy="35241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Avenir"/>
              <a:buChar char="●"/>
            </a:pPr>
            <a:r>
              <a:rPr lang="en" sz="2400" dirty="0">
                <a:solidFill>
                  <a:schemeClr val="dk1"/>
                </a:solidFill>
                <a:latin typeface="Avenir"/>
                <a:ea typeface="Avenir"/>
                <a:cs typeface="Avenir"/>
                <a:sym typeface="Avenir"/>
              </a:rPr>
              <a:t>Local alternating maximization strategy to find single suspicious group</a:t>
            </a:r>
            <a:br>
              <a:rPr lang="en" sz="2400" dirty="0">
                <a:solidFill>
                  <a:schemeClr val="dk1"/>
                </a:solidFill>
                <a:latin typeface="Avenir"/>
                <a:ea typeface="Avenir"/>
                <a:cs typeface="Avenir"/>
                <a:sym typeface="Avenir"/>
              </a:rPr>
            </a:br>
            <a:endParaRPr sz="2400" dirty="0">
              <a:solidFill>
                <a:schemeClr val="dk1"/>
              </a:solidFill>
              <a:latin typeface="Avenir"/>
              <a:ea typeface="Avenir"/>
              <a:cs typeface="Avenir"/>
              <a:sym typeface="Avenir"/>
            </a:endParaRPr>
          </a:p>
          <a:p>
            <a:pPr marL="914400" marR="0" lvl="1" indent="-330200" algn="l" rtl="0">
              <a:lnSpc>
                <a:spcPct val="100000"/>
              </a:lnSpc>
              <a:spcBef>
                <a:spcPts val="0"/>
              </a:spcBef>
              <a:spcAft>
                <a:spcPts val="0"/>
              </a:spcAft>
              <a:buClr>
                <a:schemeClr val="dk1"/>
              </a:buClr>
              <a:buSzPts val="1600"/>
              <a:buFont typeface="Avenir"/>
              <a:buAutoNum type="arabicPeriod"/>
            </a:pPr>
            <a:r>
              <a:rPr lang="en" sz="2000" dirty="0">
                <a:solidFill>
                  <a:schemeClr val="dk1"/>
                </a:solidFill>
                <a:latin typeface="Avenir"/>
                <a:ea typeface="Avenir"/>
                <a:cs typeface="Avenir"/>
                <a:sym typeface="Avenir"/>
              </a:rPr>
              <a:t>Start with a small, random “seed” subgraph</a:t>
            </a:r>
            <a:endParaRPr sz="2000" dirty="0">
              <a:solidFill>
                <a:schemeClr val="dk1"/>
              </a:solidFill>
              <a:latin typeface="Avenir"/>
              <a:ea typeface="Avenir"/>
              <a:cs typeface="Avenir"/>
              <a:sym typeface="Avenir"/>
            </a:endParaRPr>
          </a:p>
          <a:p>
            <a:pPr marL="914400" marR="0" lvl="1" indent="-330200" algn="l" rtl="0">
              <a:lnSpc>
                <a:spcPct val="100000"/>
              </a:lnSpc>
              <a:spcBef>
                <a:spcPts val="0"/>
              </a:spcBef>
              <a:spcAft>
                <a:spcPts val="0"/>
              </a:spcAft>
              <a:buClr>
                <a:schemeClr val="dk1"/>
              </a:buClr>
              <a:buSzPts val="1600"/>
              <a:buFont typeface="Avenir"/>
              <a:buAutoNum type="arabicPeriod"/>
            </a:pPr>
            <a:endParaRPr lang="en" sz="2000" dirty="0">
              <a:solidFill>
                <a:schemeClr val="dk1"/>
              </a:solidFill>
              <a:latin typeface="Avenir"/>
              <a:ea typeface="Avenir"/>
              <a:cs typeface="Avenir"/>
              <a:sym typeface="Avenir"/>
            </a:endParaRPr>
          </a:p>
          <a:p>
            <a:pPr marL="914400" marR="0" lvl="1" indent="-330200" algn="l" rtl="0">
              <a:lnSpc>
                <a:spcPct val="100000"/>
              </a:lnSpc>
              <a:spcBef>
                <a:spcPts val="0"/>
              </a:spcBef>
              <a:spcAft>
                <a:spcPts val="0"/>
              </a:spcAft>
              <a:buClr>
                <a:schemeClr val="dk1"/>
              </a:buClr>
              <a:buSzPts val="1600"/>
              <a:buFont typeface="Avenir"/>
              <a:buAutoNum type="arabicPeriod"/>
            </a:pPr>
            <a:r>
              <a:rPr lang="en" sz="2000" dirty="0">
                <a:solidFill>
                  <a:schemeClr val="dk1"/>
                </a:solidFill>
                <a:latin typeface="Avenir"/>
                <a:ea typeface="Avenir"/>
                <a:cs typeface="Avenir"/>
                <a:sym typeface="Avenir"/>
              </a:rPr>
              <a:t>Repeat until metric converges</a:t>
            </a:r>
          </a:p>
          <a:p>
            <a:pPr marL="1041400" lvl="2">
              <a:buClr>
                <a:schemeClr val="dk1"/>
              </a:buClr>
              <a:buSzPts val="1600"/>
            </a:pPr>
            <a:r>
              <a:rPr lang="en" sz="2000" dirty="0">
                <a:solidFill>
                  <a:schemeClr val="dk1"/>
                </a:solidFill>
                <a:latin typeface="Avenir"/>
                <a:ea typeface="Avenir"/>
                <a:cs typeface="Avenir"/>
                <a:sym typeface="Avenir"/>
              </a:rPr>
              <a:t>a. Add/remove single node to maximize metric</a:t>
            </a:r>
            <a:br>
              <a:rPr lang="en" sz="2000" dirty="0">
                <a:solidFill>
                  <a:schemeClr val="dk1"/>
                </a:solidFill>
                <a:latin typeface="Avenir"/>
                <a:ea typeface="Avenir"/>
                <a:cs typeface="Avenir"/>
                <a:sym typeface="Avenir"/>
              </a:rPr>
            </a:br>
            <a:endParaRPr sz="2000" dirty="0">
              <a:solidFill>
                <a:schemeClr val="dk1"/>
              </a:solidFill>
              <a:latin typeface="Avenir"/>
              <a:ea typeface="Avenir"/>
              <a:cs typeface="Avenir"/>
              <a:sym typeface="Avenir"/>
            </a:endParaRPr>
          </a:p>
          <a:p>
            <a:pPr marL="1041400" lvl="2">
              <a:buClr>
                <a:schemeClr val="dk1"/>
              </a:buClr>
              <a:buSzPts val="1600"/>
            </a:pPr>
            <a:r>
              <a:rPr lang="en" sz="2000" dirty="0">
                <a:solidFill>
                  <a:schemeClr val="dk1"/>
                </a:solidFill>
                <a:latin typeface="Avenir"/>
                <a:ea typeface="Avenir"/>
                <a:cs typeface="Avenir"/>
                <a:sym typeface="Avenir"/>
              </a:rPr>
              <a:t>b. Revise view set to maximize metric</a:t>
            </a:r>
          </a:p>
          <a:p>
            <a:pPr marL="1041400" lvl="2">
              <a:buClr>
                <a:schemeClr val="dk1"/>
              </a:buClr>
              <a:buSzPts val="1600"/>
            </a:pPr>
            <a:endParaRPr lang="en" sz="2000" dirty="0">
              <a:solidFill>
                <a:schemeClr val="dk1"/>
              </a:solidFill>
              <a:latin typeface="Avenir"/>
              <a:ea typeface="Avenir"/>
              <a:cs typeface="Avenir"/>
              <a:sym typeface="Avenir"/>
            </a:endParaRPr>
          </a:p>
          <a:p>
            <a:pPr marL="1041400" lvl="2">
              <a:buClr>
                <a:schemeClr val="dk1"/>
              </a:buClr>
              <a:buSzPts val="1600"/>
            </a:pPr>
            <a:endParaRPr sz="2000" dirty="0">
              <a:solidFill>
                <a:schemeClr val="dk1"/>
              </a:solidFill>
              <a:latin typeface="Avenir"/>
              <a:ea typeface="Avenir"/>
              <a:cs typeface="Avenir"/>
              <a:sym typeface="Avenir"/>
            </a:endParaRPr>
          </a:p>
          <a:p>
            <a:pPr marL="457200" marR="0" lvl="0" indent="-330200" algn="l" rtl="0">
              <a:lnSpc>
                <a:spcPct val="100000"/>
              </a:lnSpc>
              <a:spcBef>
                <a:spcPts val="0"/>
              </a:spcBef>
              <a:spcAft>
                <a:spcPts val="0"/>
              </a:spcAft>
              <a:buClr>
                <a:schemeClr val="dk1"/>
              </a:buClr>
              <a:buSzPts val="1600"/>
              <a:buFont typeface="Avenir"/>
              <a:buChar char="●"/>
            </a:pPr>
            <a:r>
              <a:rPr lang="en" sz="2000" dirty="0">
                <a:solidFill>
                  <a:schemeClr val="dk1"/>
                </a:solidFill>
                <a:latin typeface="Avenir"/>
                <a:ea typeface="Avenir"/>
                <a:cs typeface="Avenir"/>
                <a:sym typeface="Avenir"/>
              </a:rPr>
              <a:t>Repeat with to find more sub-graphs (can also parallelize)</a:t>
            </a:r>
          </a:p>
          <a:p>
            <a:pPr marL="457200" marR="0" lvl="0" indent="-330200" algn="l" rtl="0">
              <a:lnSpc>
                <a:spcPct val="100000"/>
              </a:lnSpc>
              <a:spcBef>
                <a:spcPts val="0"/>
              </a:spcBef>
              <a:spcAft>
                <a:spcPts val="0"/>
              </a:spcAft>
              <a:buClr>
                <a:schemeClr val="dk1"/>
              </a:buClr>
              <a:buSzPts val="1600"/>
              <a:buFont typeface="Avenir"/>
              <a:buChar char="●"/>
            </a:pPr>
            <a:r>
              <a:rPr lang="en" sz="2000" dirty="0">
                <a:solidFill>
                  <a:schemeClr val="dk1"/>
                </a:solidFill>
                <a:latin typeface="Avenir"/>
                <a:ea typeface="Avenir"/>
                <a:cs typeface="Avenir"/>
                <a:sym typeface="Avenir"/>
              </a:rPr>
              <a:t>Rank sub-graphs by metric</a:t>
            </a:r>
            <a:endParaRPr sz="2000"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354788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593"/>
            <a:ext cx="12192000" cy="1325563"/>
          </a:xfrm>
        </p:spPr>
        <p:txBody>
          <a:bodyPr>
            <a:normAutofit/>
          </a:bodyPr>
          <a:lstStyle/>
          <a:p>
            <a:pPr algn="ctr"/>
            <a:r>
              <a:rPr lang="en-US" b="1" dirty="0" err="1">
                <a:latin typeface="Avenir Book" charset="0"/>
                <a:ea typeface="Avenir Book" charset="0"/>
                <a:cs typeface="Avenir Book" charset="0"/>
              </a:rPr>
              <a:t>SliceNDice</a:t>
            </a:r>
            <a:r>
              <a:rPr lang="en-US" b="1" dirty="0">
                <a:latin typeface="Avenir Book" charset="0"/>
                <a:ea typeface="Avenir Book" charset="0"/>
                <a:cs typeface="Avenir Book" charset="0"/>
              </a:rPr>
              <a:t> Algorithm</a:t>
            </a:r>
          </a:p>
        </p:txBody>
      </p:sp>
      <p:grpSp>
        <p:nvGrpSpPr>
          <p:cNvPr id="7" name="Group 6">
            <a:extLst>
              <a:ext uri="{FF2B5EF4-FFF2-40B4-BE49-F238E27FC236}">
                <a16:creationId xmlns:a16="http://schemas.microsoft.com/office/drawing/2014/main" id="{8E2104F0-DB3B-3743-9FA3-1179EFC00BB6}"/>
              </a:ext>
            </a:extLst>
          </p:cNvPr>
          <p:cNvGrpSpPr/>
          <p:nvPr/>
        </p:nvGrpSpPr>
        <p:grpSpPr>
          <a:xfrm>
            <a:off x="1170112" y="2064936"/>
            <a:ext cx="1281110" cy="1288775"/>
            <a:chOff x="6874434" y="3639247"/>
            <a:chExt cx="1281110" cy="1288775"/>
          </a:xfrm>
        </p:grpSpPr>
        <p:sp>
          <p:nvSpPr>
            <p:cNvPr id="36" name="Rectangle 35">
              <a:extLst>
                <a:ext uri="{FF2B5EF4-FFF2-40B4-BE49-F238E27FC236}">
                  <a16:creationId xmlns:a16="http://schemas.microsoft.com/office/drawing/2014/main" id="{4B39BFB9-3A27-864D-A483-60551875D413}"/>
                </a:ext>
              </a:extLst>
            </p:cNvPr>
            <p:cNvSpPr/>
            <p:nvPr/>
          </p:nvSpPr>
          <p:spPr>
            <a:xfrm>
              <a:off x="6874434" y="3639247"/>
              <a:ext cx="1281110" cy="1288775"/>
            </a:xfrm>
            <a:prstGeom prst="rect">
              <a:avLst/>
            </a:prstGeom>
            <a:solidFill>
              <a:schemeClr val="accent4">
                <a:lumMod val="40000"/>
                <a:lumOff val="60000"/>
                <a:alpha val="8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endParaRPr lang="en-US" sz="12397" dirty="0"/>
            </a:p>
          </p:txBody>
        </p:sp>
        <p:grpSp>
          <p:nvGrpSpPr>
            <p:cNvPr id="37" name="Group 36">
              <a:extLst>
                <a:ext uri="{FF2B5EF4-FFF2-40B4-BE49-F238E27FC236}">
                  <a16:creationId xmlns:a16="http://schemas.microsoft.com/office/drawing/2014/main" id="{4EEFEC6A-3934-854D-B7F9-E5C54C9CD7EC}"/>
                </a:ext>
              </a:extLst>
            </p:cNvPr>
            <p:cNvGrpSpPr/>
            <p:nvPr/>
          </p:nvGrpSpPr>
          <p:grpSpPr>
            <a:xfrm>
              <a:off x="6933024" y="3718667"/>
              <a:ext cx="1127313" cy="1148681"/>
              <a:chOff x="6061166" y="1447867"/>
              <a:chExt cx="536330" cy="546496"/>
            </a:xfrm>
          </p:grpSpPr>
          <p:sp>
            <p:nvSpPr>
              <p:cNvPr id="38" name="Oval 37">
                <a:extLst>
                  <a:ext uri="{FF2B5EF4-FFF2-40B4-BE49-F238E27FC236}">
                    <a16:creationId xmlns:a16="http://schemas.microsoft.com/office/drawing/2014/main" id="{2575FD31-6782-3F49-8F8B-39CD2BDD0541}"/>
                  </a:ext>
                </a:extLst>
              </p:cNvPr>
              <p:cNvSpPr/>
              <p:nvPr/>
            </p:nvSpPr>
            <p:spPr>
              <a:xfrm>
                <a:off x="6271118" y="1447867"/>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0</a:t>
                </a:r>
              </a:p>
            </p:txBody>
          </p:sp>
          <p:sp>
            <p:nvSpPr>
              <p:cNvPr id="39" name="Oval 38">
                <a:extLst>
                  <a:ext uri="{FF2B5EF4-FFF2-40B4-BE49-F238E27FC236}">
                    <a16:creationId xmlns:a16="http://schemas.microsoft.com/office/drawing/2014/main" id="{54B7DE35-6783-C847-B263-4856D719DA2C}"/>
                  </a:ext>
                </a:extLst>
              </p:cNvPr>
              <p:cNvSpPr/>
              <p:nvPr/>
            </p:nvSpPr>
            <p:spPr>
              <a:xfrm>
                <a:off x="6463650" y="163010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4</a:t>
                </a:r>
              </a:p>
            </p:txBody>
          </p:sp>
          <p:sp>
            <p:nvSpPr>
              <p:cNvPr id="40" name="Oval 39">
                <a:extLst>
                  <a:ext uri="{FF2B5EF4-FFF2-40B4-BE49-F238E27FC236}">
                    <a16:creationId xmlns:a16="http://schemas.microsoft.com/office/drawing/2014/main" id="{E7669C6E-3D30-304A-AF91-166EA6AA7D59}"/>
                  </a:ext>
                </a:extLst>
              </p:cNvPr>
              <p:cNvSpPr/>
              <p:nvPr/>
            </p:nvSpPr>
            <p:spPr>
              <a:xfrm>
                <a:off x="6061166" y="1636953"/>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41" name="Oval 40">
                <a:extLst>
                  <a:ext uri="{FF2B5EF4-FFF2-40B4-BE49-F238E27FC236}">
                    <a16:creationId xmlns:a16="http://schemas.microsoft.com/office/drawing/2014/main" id="{14CD7FE8-3F78-0E4E-B8A1-73667829CE2C}"/>
                  </a:ext>
                </a:extLst>
              </p:cNvPr>
              <p:cNvSpPr/>
              <p:nvPr/>
            </p:nvSpPr>
            <p:spPr>
              <a:xfrm>
                <a:off x="6156331" y="186717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42" name="Oval 41">
                <a:extLst>
                  <a:ext uri="{FF2B5EF4-FFF2-40B4-BE49-F238E27FC236}">
                    <a16:creationId xmlns:a16="http://schemas.microsoft.com/office/drawing/2014/main" id="{1E14914A-AF77-E24A-81CB-1A14739E4E96}"/>
                  </a:ext>
                </a:extLst>
              </p:cNvPr>
              <p:cNvSpPr/>
              <p:nvPr/>
            </p:nvSpPr>
            <p:spPr>
              <a:xfrm>
                <a:off x="6404964" y="186717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3</a:t>
                </a:r>
              </a:p>
            </p:txBody>
          </p:sp>
          <p:cxnSp>
            <p:nvCxnSpPr>
              <p:cNvPr id="43" name="Straight Connector 42">
                <a:extLst>
                  <a:ext uri="{FF2B5EF4-FFF2-40B4-BE49-F238E27FC236}">
                    <a16:creationId xmlns:a16="http://schemas.microsoft.com/office/drawing/2014/main" id="{D0C7F88D-066A-9B47-BAC9-204E93841CF2}"/>
                  </a:ext>
                </a:extLst>
              </p:cNvPr>
              <p:cNvCxnSpPr>
                <a:cxnSpLocks/>
                <a:stCxn id="38" idx="5"/>
                <a:endCxn id="39" idx="1"/>
              </p:cNvCxnSpPr>
              <p:nvPr/>
            </p:nvCxnSpPr>
            <p:spPr>
              <a:xfrm>
                <a:off x="6385363" y="1556434"/>
                <a:ext cx="97889" cy="922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D9A1D86-EF16-5D43-A8A4-82B547CDF3F0}"/>
                  </a:ext>
                </a:extLst>
              </p:cNvPr>
              <p:cNvCxnSpPr>
                <a:cxnSpLocks/>
                <a:stCxn id="39" idx="4"/>
              </p:cNvCxnSpPr>
              <p:nvPr/>
            </p:nvCxnSpPr>
            <p:spPr>
              <a:xfrm flipH="1">
                <a:off x="6483251" y="1757293"/>
                <a:ext cx="47322" cy="10987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A5EA5544-4A03-3840-B177-51E265F7F4C7}"/>
              </a:ext>
            </a:extLst>
          </p:cNvPr>
          <p:cNvGrpSpPr/>
          <p:nvPr/>
        </p:nvGrpSpPr>
        <p:grpSpPr>
          <a:xfrm>
            <a:off x="4307612" y="2057035"/>
            <a:ext cx="1281110" cy="1288775"/>
            <a:chOff x="10196141" y="3129085"/>
            <a:chExt cx="1281110" cy="1288775"/>
          </a:xfrm>
        </p:grpSpPr>
        <p:sp>
          <p:nvSpPr>
            <p:cNvPr id="29" name="Rectangle 28">
              <a:extLst>
                <a:ext uri="{FF2B5EF4-FFF2-40B4-BE49-F238E27FC236}">
                  <a16:creationId xmlns:a16="http://schemas.microsoft.com/office/drawing/2014/main" id="{8CAFFCC9-69C7-DA43-BA75-6174A30B6AD4}"/>
                </a:ext>
              </a:extLst>
            </p:cNvPr>
            <p:cNvSpPr/>
            <p:nvPr/>
          </p:nvSpPr>
          <p:spPr>
            <a:xfrm>
              <a:off x="10196141" y="3129085"/>
              <a:ext cx="1281110" cy="1288775"/>
            </a:xfrm>
            <a:prstGeom prst="rect">
              <a:avLst/>
            </a:prstGeom>
            <a:solidFill>
              <a:schemeClr val="accent6">
                <a:lumMod val="40000"/>
                <a:lumOff val="60000"/>
                <a:alpha val="8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endParaRPr lang="en-US" sz="12397" dirty="0">
                <a:solidFill>
                  <a:schemeClr val="bg1"/>
                </a:solidFill>
              </a:endParaRPr>
            </a:p>
          </p:txBody>
        </p:sp>
        <p:grpSp>
          <p:nvGrpSpPr>
            <p:cNvPr id="30" name="Group 29">
              <a:extLst>
                <a:ext uri="{FF2B5EF4-FFF2-40B4-BE49-F238E27FC236}">
                  <a16:creationId xmlns:a16="http://schemas.microsoft.com/office/drawing/2014/main" id="{ABC0B3AB-C685-1849-BA11-F889E2A88D36}"/>
                </a:ext>
              </a:extLst>
            </p:cNvPr>
            <p:cNvGrpSpPr/>
            <p:nvPr/>
          </p:nvGrpSpPr>
          <p:grpSpPr>
            <a:xfrm>
              <a:off x="10278674" y="3181606"/>
              <a:ext cx="1127313" cy="1148681"/>
              <a:chOff x="6061166" y="1447867"/>
              <a:chExt cx="536330" cy="546496"/>
            </a:xfrm>
          </p:grpSpPr>
          <p:sp>
            <p:nvSpPr>
              <p:cNvPr id="31" name="Oval 30">
                <a:extLst>
                  <a:ext uri="{FF2B5EF4-FFF2-40B4-BE49-F238E27FC236}">
                    <a16:creationId xmlns:a16="http://schemas.microsoft.com/office/drawing/2014/main" id="{C9AE72A2-A6C5-CE47-A637-9CB4E1AFE375}"/>
                  </a:ext>
                </a:extLst>
              </p:cNvPr>
              <p:cNvSpPr/>
              <p:nvPr/>
            </p:nvSpPr>
            <p:spPr>
              <a:xfrm>
                <a:off x="6271117" y="1447867"/>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0</a:t>
                </a:r>
              </a:p>
            </p:txBody>
          </p:sp>
          <p:sp>
            <p:nvSpPr>
              <p:cNvPr id="32" name="Oval 31">
                <a:extLst>
                  <a:ext uri="{FF2B5EF4-FFF2-40B4-BE49-F238E27FC236}">
                    <a16:creationId xmlns:a16="http://schemas.microsoft.com/office/drawing/2014/main" id="{6265BE95-86A4-2C47-A4FC-0E365428F31C}"/>
                  </a:ext>
                </a:extLst>
              </p:cNvPr>
              <p:cNvSpPr/>
              <p:nvPr/>
            </p:nvSpPr>
            <p:spPr>
              <a:xfrm>
                <a:off x="6463650" y="163010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4</a:t>
                </a:r>
              </a:p>
            </p:txBody>
          </p:sp>
          <p:sp>
            <p:nvSpPr>
              <p:cNvPr id="33" name="Oval 32">
                <a:extLst>
                  <a:ext uri="{FF2B5EF4-FFF2-40B4-BE49-F238E27FC236}">
                    <a16:creationId xmlns:a16="http://schemas.microsoft.com/office/drawing/2014/main" id="{4D9B8127-DA2A-2941-8591-D24B1A7B7ECC}"/>
                  </a:ext>
                </a:extLst>
              </p:cNvPr>
              <p:cNvSpPr/>
              <p:nvPr/>
            </p:nvSpPr>
            <p:spPr>
              <a:xfrm>
                <a:off x="6061166" y="1636953"/>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34" name="Oval 33">
                <a:extLst>
                  <a:ext uri="{FF2B5EF4-FFF2-40B4-BE49-F238E27FC236}">
                    <a16:creationId xmlns:a16="http://schemas.microsoft.com/office/drawing/2014/main" id="{84CC6F6C-CB98-794B-BE8E-12D6507AE57F}"/>
                  </a:ext>
                </a:extLst>
              </p:cNvPr>
              <p:cNvSpPr/>
              <p:nvPr/>
            </p:nvSpPr>
            <p:spPr>
              <a:xfrm>
                <a:off x="6156331" y="186717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35" name="Oval 34">
                <a:extLst>
                  <a:ext uri="{FF2B5EF4-FFF2-40B4-BE49-F238E27FC236}">
                    <a16:creationId xmlns:a16="http://schemas.microsoft.com/office/drawing/2014/main" id="{EDF68592-674C-6846-8C9F-00F615FEEDF4}"/>
                  </a:ext>
                </a:extLst>
              </p:cNvPr>
              <p:cNvSpPr/>
              <p:nvPr/>
            </p:nvSpPr>
            <p:spPr>
              <a:xfrm>
                <a:off x="6404964" y="186717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3</a:t>
                </a:r>
              </a:p>
            </p:txBody>
          </p:sp>
        </p:grpSp>
      </p:grpSp>
      <p:grpSp>
        <p:nvGrpSpPr>
          <p:cNvPr id="9" name="Group 8">
            <a:extLst>
              <a:ext uri="{FF2B5EF4-FFF2-40B4-BE49-F238E27FC236}">
                <a16:creationId xmlns:a16="http://schemas.microsoft.com/office/drawing/2014/main" id="{F3432962-E9C7-294D-8A2D-01EDE0ED7187}"/>
              </a:ext>
            </a:extLst>
          </p:cNvPr>
          <p:cNvGrpSpPr/>
          <p:nvPr/>
        </p:nvGrpSpPr>
        <p:grpSpPr>
          <a:xfrm>
            <a:off x="2744061" y="2056028"/>
            <a:ext cx="1281110" cy="1288775"/>
            <a:chOff x="8632590" y="3128078"/>
            <a:chExt cx="1281110" cy="1288775"/>
          </a:xfrm>
        </p:grpSpPr>
        <p:sp>
          <p:nvSpPr>
            <p:cNvPr id="21" name="Rectangle 20">
              <a:extLst>
                <a:ext uri="{FF2B5EF4-FFF2-40B4-BE49-F238E27FC236}">
                  <a16:creationId xmlns:a16="http://schemas.microsoft.com/office/drawing/2014/main" id="{04695C35-5269-B343-88EC-04BF004B2F9C}"/>
                </a:ext>
              </a:extLst>
            </p:cNvPr>
            <p:cNvSpPr/>
            <p:nvPr/>
          </p:nvSpPr>
          <p:spPr>
            <a:xfrm>
              <a:off x="8632590" y="3128078"/>
              <a:ext cx="1281110" cy="1288775"/>
            </a:xfrm>
            <a:prstGeom prst="rect">
              <a:avLst/>
            </a:prstGeom>
            <a:solidFill>
              <a:schemeClr val="accent5">
                <a:lumMod val="40000"/>
                <a:lumOff val="60000"/>
                <a:alpha val="8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endParaRPr lang="en-US" sz="12397" dirty="0"/>
            </a:p>
          </p:txBody>
        </p:sp>
        <p:grpSp>
          <p:nvGrpSpPr>
            <p:cNvPr id="22" name="Group 21">
              <a:extLst>
                <a:ext uri="{FF2B5EF4-FFF2-40B4-BE49-F238E27FC236}">
                  <a16:creationId xmlns:a16="http://schemas.microsoft.com/office/drawing/2014/main" id="{DB2360F2-F805-F448-8759-4EB633ACFA43}"/>
                </a:ext>
              </a:extLst>
            </p:cNvPr>
            <p:cNvGrpSpPr/>
            <p:nvPr/>
          </p:nvGrpSpPr>
          <p:grpSpPr>
            <a:xfrm>
              <a:off x="8716766" y="3194294"/>
              <a:ext cx="1127313" cy="1148681"/>
              <a:chOff x="6061166" y="1447867"/>
              <a:chExt cx="536330" cy="546496"/>
            </a:xfrm>
          </p:grpSpPr>
          <p:sp>
            <p:nvSpPr>
              <p:cNvPr id="23" name="Oval 22">
                <a:extLst>
                  <a:ext uri="{FF2B5EF4-FFF2-40B4-BE49-F238E27FC236}">
                    <a16:creationId xmlns:a16="http://schemas.microsoft.com/office/drawing/2014/main" id="{8EF48325-48F3-9E48-8E03-CA233209015A}"/>
                  </a:ext>
                </a:extLst>
              </p:cNvPr>
              <p:cNvSpPr/>
              <p:nvPr/>
            </p:nvSpPr>
            <p:spPr>
              <a:xfrm>
                <a:off x="6271118" y="1447867"/>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0</a:t>
                </a:r>
              </a:p>
            </p:txBody>
          </p:sp>
          <p:sp>
            <p:nvSpPr>
              <p:cNvPr id="24" name="Oval 23">
                <a:extLst>
                  <a:ext uri="{FF2B5EF4-FFF2-40B4-BE49-F238E27FC236}">
                    <a16:creationId xmlns:a16="http://schemas.microsoft.com/office/drawing/2014/main" id="{7B65048C-68D6-4941-BC67-1E889641E885}"/>
                  </a:ext>
                </a:extLst>
              </p:cNvPr>
              <p:cNvSpPr/>
              <p:nvPr/>
            </p:nvSpPr>
            <p:spPr>
              <a:xfrm>
                <a:off x="6463650" y="163010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4</a:t>
                </a:r>
              </a:p>
            </p:txBody>
          </p:sp>
          <p:sp>
            <p:nvSpPr>
              <p:cNvPr id="25" name="Oval 24">
                <a:extLst>
                  <a:ext uri="{FF2B5EF4-FFF2-40B4-BE49-F238E27FC236}">
                    <a16:creationId xmlns:a16="http://schemas.microsoft.com/office/drawing/2014/main" id="{20947DC3-3191-AC47-98F3-69D9AC97C256}"/>
                  </a:ext>
                </a:extLst>
              </p:cNvPr>
              <p:cNvSpPr/>
              <p:nvPr/>
            </p:nvSpPr>
            <p:spPr>
              <a:xfrm>
                <a:off x="6061166" y="1636953"/>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26" name="Oval 25">
                <a:extLst>
                  <a:ext uri="{FF2B5EF4-FFF2-40B4-BE49-F238E27FC236}">
                    <a16:creationId xmlns:a16="http://schemas.microsoft.com/office/drawing/2014/main" id="{7FC0754E-6ECB-334B-BDEB-C7D769AE6B6E}"/>
                  </a:ext>
                </a:extLst>
              </p:cNvPr>
              <p:cNvSpPr/>
              <p:nvPr/>
            </p:nvSpPr>
            <p:spPr>
              <a:xfrm>
                <a:off x="6156331" y="186717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27" name="Oval 26">
                <a:extLst>
                  <a:ext uri="{FF2B5EF4-FFF2-40B4-BE49-F238E27FC236}">
                    <a16:creationId xmlns:a16="http://schemas.microsoft.com/office/drawing/2014/main" id="{E7ED5C56-067B-6E44-9C2B-3D2EC93A36C9}"/>
                  </a:ext>
                </a:extLst>
              </p:cNvPr>
              <p:cNvSpPr/>
              <p:nvPr/>
            </p:nvSpPr>
            <p:spPr>
              <a:xfrm>
                <a:off x="6404964" y="186717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3</a:t>
                </a:r>
              </a:p>
            </p:txBody>
          </p:sp>
          <p:cxnSp>
            <p:nvCxnSpPr>
              <p:cNvPr id="28" name="Straight Connector 27">
                <a:extLst>
                  <a:ext uri="{FF2B5EF4-FFF2-40B4-BE49-F238E27FC236}">
                    <a16:creationId xmlns:a16="http://schemas.microsoft.com/office/drawing/2014/main" id="{13976CCE-D8C8-2040-B914-9C692D07BDA3}"/>
                  </a:ext>
                </a:extLst>
              </p:cNvPr>
              <p:cNvCxnSpPr>
                <a:cxnSpLocks/>
                <a:stCxn id="23" idx="5"/>
                <a:endCxn id="24" idx="1"/>
              </p:cNvCxnSpPr>
              <p:nvPr/>
            </p:nvCxnSpPr>
            <p:spPr>
              <a:xfrm>
                <a:off x="6385363" y="1556434"/>
                <a:ext cx="97889" cy="922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0" name="Straight Connector 9">
            <a:extLst>
              <a:ext uri="{FF2B5EF4-FFF2-40B4-BE49-F238E27FC236}">
                <a16:creationId xmlns:a16="http://schemas.microsoft.com/office/drawing/2014/main" id="{636B96BF-3B78-A843-8AA0-906D8A5AC962}"/>
              </a:ext>
            </a:extLst>
          </p:cNvPr>
          <p:cNvCxnSpPr>
            <a:cxnSpLocks/>
            <a:stCxn id="38" idx="4"/>
            <a:endCxn id="42" idx="1"/>
          </p:cNvCxnSpPr>
          <p:nvPr/>
        </p:nvCxnSpPr>
        <p:spPr>
          <a:xfrm>
            <a:off x="1810666" y="2411701"/>
            <a:ext cx="181866" cy="6531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B0E54C-87AF-1747-A410-66E6FC20EB39}"/>
              </a:ext>
            </a:extLst>
          </p:cNvPr>
          <p:cNvCxnSpPr>
            <a:cxnSpLocks/>
            <a:stCxn id="24" idx="4"/>
            <a:endCxn id="27" idx="0"/>
          </p:cNvCxnSpPr>
          <p:nvPr/>
        </p:nvCxnSpPr>
        <p:spPr>
          <a:xfrm flipH="1">
            <a:off x="3691534" y="2772628"/>
            <a:ext cx="123352" cy="23095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F4D026-C553-2D4A-94EF-548EA6BBB6A4}"/>
              </a:ext>
            </a:extLst>
          </p:cNvPr>
          <p:cNvCxnSpPr>
            <a:cxnSpLocks/>
            <a:stCxn id="31" idx="4"/>
            <a:endCxn id="35" idx="1"/>
          </p:cNvCxnSpPr>
          <p:nvPr/>
        </p:nvCxnSpPr>
        <p:spPr>
          <a:xfrm>
            <a:off x="4972109" y="2376901"/>
            <a:ext cx="181866" cy="6531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DFC5050-1EFA-F147-94C5-364C7B2854BF}"/>
              </a:ext>
            </a:extLst>
          </p:cNvPr>
          <p:cNvSpPr/>
          <p:nvPr/>
        </p:nvSpPr>
        <p:spPr>
          <a:xfrm>
            <a:off x="1599554" y="3559768"/>
            <a:ext cx="492443" cy="369332"/>
          </a:xfrm>
          <a:prstGeom prst="rect">
            <a:avLst/>
          </a:prstGeom>
        </p:spPr>
        <p:txBody>
          <a:bodyPr wrap="none">
            <a:spAutoFit/>
          </a:bodyPr>
          <a:lstStyle/>
          <a:p>
            <a:pPr algn="ctr"/>
            <a:r>
              <a:rPr lang="en-US" b="1" dirty="0">
                <a:latin typeface="Avenir" panose="02000503020000020003" pitchFamily="2" charset="0"/>
              </a:rPr>
              <a:t>IPs</a:t>
            </a:r>
          </a:p>
        </p:txBody>
      </p:sp>
      <p:sp>
        <p:nvSpPr>
          <p:cNvPr id="17" name="Rectangle 16">
            <a:extLst>
              <a:ext uri="{FF2B5EF4-FFF2-40B4-BE49-F238E27FC236}">
                <a16:creationId xmlns:a16="http://schemas.microsoft.com/office/drawing/2014/main" id="{F852655B-6CD0-FB40-A950-3B4752D68199}"/>
              </a:ext>
            </a:extLst>
          </p:cNvPr>
          <p:cNvSpPr/>
          <p:nvPr/>
        </p:nvSpPr>
        <p:spPr>
          <a:xfrm>
            <a:off x="4512133" y="3545403"/>
            <a:ext cx="881973" cy="369332"/>
          </a:xfrm>
          <a:prstGeom prst="rect">
            <a:avLst/>
          </a:prstGeom>
        </p:spPr>
        <p:txBody>
          <a:bodyPr wrap="none">
            <a:spAutoFit/>
          </a:bodyPr>
          <a:lstStyle/>
          <a:p>
            <a:pPr algn="ctr"/>
            <a:r>
              <a:rPr lang="en-US" b="1" dirty="0">
                <a:latin typeface="Avenir" panose="02000503020000020003" pitchFamily="2" charset="0"/>
              </a:rPr>
              <a:t>Assets</a:t>
            </a:r>
          </a:p>
        </p:txBody>
      </p:sp>
      <p:sp>
        <p:nvSpPr>
          <p:cNvPr id="18" name="Rectangle 17">
            <a:extLst>
              <a:ext uri="{FF2B5EF4-FFF2-40B4-BE49-F238E27FC236}">
                <a16:creationId xmlns:a16="http://schemas.microsoft.com/office/drawing/2014/main" id="{76655606-3012-AC4A-8710-B3B21855B812}"/>
              </a:ext>
            </a:extLst>
          </p:cNvPr>
          <p:cNvSpPr/>
          <p:nvPr/>
        </p:nvSpPr>
        <p:spPr>
          <a:xfrm>
            <a:off x="2801701" y="3545403"/>
            <a:ext cx="1217000" cy="369332"/>
          </a:xfrm>
          <a:prstGeom prst="rect">
            <a:avLst/>
          </a:prstGeom>
        </p:spPr>
        <p:txBody>
          <a:bodyPr wrap="none">
            <a:spAutoFit/>
          </a:bodyPr>
          <a:lstStyle/>
          <a:p>
            <a:pPr algn="ctr"/>
            <a:r>
              <a:rPr lang="en-US" b="1" dirty="0">
                <a:latin typeface="Avenir" panose="02000503020000020003" pitchFamily="2" charset="0"/>
              </a:rPr>
              <a:t>URL Hash</a:t>
            </a:r>
          </a:p>
        </p:txBody>
      </p:sp>
      <p:sp>
        <p:nvSpPr>
          <p:cNvPr id="3" name="TextBox 2">
            <a:extLst>
              <a:ext uri="{FF2B5EF4-FFF2-40B4-BE49-F238E27FC236}">
                <a16:creationId xmlns:a16="http://schemas.microsoft.com/office/drawing/2014/main" id="{90769769-D6F7-D14F-B6D2-A420B21BBE6C}"/>
              </a:ext>
            </a:extLst>
          </p:cNvPr>
          <p:cNvSpPr txBox="1"/>
          <p:nvPr/>
        </p:nvSpPr>
        <p:spPr>
          <a:xfrm>
            <a:off x="6958425" y="1724130"/>
            <a:ext cx="4114800" cy="369332"/>
          </a:xfrm>
          <a:prstGeom prst="rect">
            <a:avLst/>
          </a:prstGeom>
          <a:noFill/>
        </p:spPr>
        <p:txBody>
          <a:bodyPr wrap="square" rtlCol="0">
            <a:spAutoFit/>
          </a:bodyPr>
          <a:lstStyle/>
          <a:p>
            <a:r>
              <a:rPr lang="en-US" dirty="0">
                <a:latin typeface="Avenir Book" panose="02000503020000020003" pitchFamily="2" charset="0"/>
              </a:rPr>
              <a:t>1. Start with small, random “seed”</a:t>
            </a:r>
          </a:p>
        </p:txBody>
      </p:sp>
      <p:sp>
        <p:nvSpPr>
          <p:cNvPr id="59" name="TextBox 58">
            <a:extLst>
              <a:ext uri="{FF2B5EF4-FFF2-40B4-BE49-F238E27FC236}">
                <a16:creationId xmlns:a16="http://schemas.microsoft.com/office/drawing/2014/main" id="{948B0F39-6470-084F-AB4B-564B3D7DCD27}"/>
              </a:ext>
            </a:extLst>
          </p:cNvPr>
          <p:cNvSpPr txBox="1"/>
          <p:nvPr/>
        </p:nvSpPr>
        <p:spPr>
          <a:xfrm>
            <a:off x="6437754" y="2242782"/>
            <a:ext cx="4702706" cy="369332"/>
          </a:xfrm>
          <a:prstGeom prst="rect">
            <a:avLst/>
          </a:prstGeom>
          <a:noFill/>
        </p:spPr>
        <p:txBody>
          <a:bodyPr wrap="square" rtlCol="0">
            <a:spAutoFit/>
          </a:bodyPr>
          <a:lstStyle/>
          <a:p>
            <a:pPr algn="ctr"/>
            <a:r>
              <a:rPr lang="en-US" dirty="0">
                <a:latin typeface="Avenir Book" panose="02000503020000020003" pitchFamily="2" charset="0"/>
              </a:rPr>
              <a:t>(e.g. 2 nodes, 2 views)</a:t>
            </a:r>
          </a:p>
        </p:txBody>
      </p:sp>
      <p:sp>
        <p:nvSpPr>
          <p:cNvPr id="61" name="Oval 60">
            <a:extLst>
              <a:ext uri="{FF2B5EF4-FFF2-40B4-BE49-F238E27FC236}">
                <a16:creationId xmlns:a16="http://schemas.microsoft.com/office/drawing/2014/main" id="{6CFFC337-E0B3-AD4B-ADE3-DC14AAF46EC5}"/>
              </a:ext>
            </a:extLst>
          </p:cNvPr>
          <p:cNvSpPr/>
          <p:nvPr/>
        </p:nvSpPr>
        <p:spPr>
          <a:xfrm rot="5400000">
            <a:off x="4673233" y="3085573"/>
            <a:ext cx="603222" cy="1267800"/>
          </a:xfrm>
          <a:prstGeom prst="ellipse">
            <a:avLst/>
          </a:prstGeom>
          <a:noFill/>
          <a:ln w="38100">
            <a:solidFill>
              <a:srgbClr val="FF0000">
                <a:alpha val="7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 </a:t>
            </a:r>
          </a:p>
        </p:txBody>
      </p:sp>
      <p:sp>
        <p:nvSpPr>
          <p:cNvPr id="62" name="Oval 61">
            <a:extLst>
              <a:ext uri="{FF2B5EF4-FFF2-40B4-BE49-F238E27FC236}">
                <a16:creationId xmlns:a16="http://schemas.microsoft.com/office/drawing/2014/main" id="{2B03BA80-1C9A-B944-8040-A3F78B85EE07}"/>
              </a:ext>
            </a:extLst>
          </p:cNvPr>
          <p:cNvSpPr/>
          <p:nvPr/>
        </p:nvSpPr>
        <p:spPr>
          <a:xfrm rot="5400000">
            <a:off x="3077364" y="2993778"/>
            <a:ext cx="637095" cy="1476120"/>
          </a:xfrm>
          <a:prstGeom prst="ellipse">
            <a:avLst/>
          </a:prstGeom>
          <a:noFill/>
          <a:ln w="38100">
            <a:solidFill>
              <a:srgbClr val="FF0000">
                <a:alpha val="7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 </a:t>
            </a:r>
          </a:p>
        </p:txBody>
      </p:sp>
      <p:sp>
        <p:nvSpPr>
          <p:cNvPr id="4" name="Oval 3">
            <a:extLst>
              <a:ext uri="{FF2B5EF4-FFF2-40B4-BE49-F238E27FC236}">
                <a16:creationId xmlns:a16="http://schemas.microsoft.com/office/drawing/2014/main" id="{FFB6AA40-CD09-D342-8E77-E9006C6E9895}"/>
              </a:ext>
            </a:extLst>
          </p:cNvPr>
          <p:cNvSpPr/>
          <p:nvPr/>
        </p:nvSpPr>
        <p:spPr>
          <a:xfrm>
            <a:off x="5078291" y="2959856"/>
            <a:ext cx="349351" cy="338091"/>
          </a:xfrm>
          <a:prstGeom prst="ellipse">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055A058-0379-6448-98F1-53B7BEABCE53}"/>
              </a:ext>
            </a:extLst>
          </p:cNvPr>
          <p:cNvSpPr/>
          <p:nvPr/>
        </p:nvSpPr>
        <p:spPr>
          <a:xfrm>
            <a:off x="4560332" y="2959856"/>
            <a:ext cx="349351" cy="338091"/>
          </a:xfrm>
          <a:prstGeom prst="ellipse">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324F05D3-705F-C34C-A310-AC81351BFCB7}"/>
              </a:ext>
            </a:extLst>
          </p:cNvPr>
          <p:cNvSpPr/>
          <p:nvPr/>
        </p:nvSpPr>
        <p:spPr>
          <a:xfrm>
            <a:off x="3515884" y="2971339"/>
            <a:ext cx="349351" cy="338091"/>
          </a:xfrm>
          <a:prstGeom prst="ellipse">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5A40DC7-647D-844C-BBAA-628FD2BB5E7A}"/>
              </a:ext>
            </a:extLst>
          </p:cNvPr>
          <p:cNvSpPr/>
          <p:nvPr/>
        </p:nvSpPr>
        <p:spPr>
          <a:xfrm>
            <a:off x="2991101" y="2971339"/>
            <a:ext cx="349351" cy="338091"/>
          </a:xfrm>
          <a:prstGeom prst="ellipse">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663944CD-9993-0C4F-A714-5869C1E77EA4}"/>
              </a:ext>
            </a:extLst>
          </p:cNvPr>
          <p:cNvSpPr txBox="1"/>
          <p:nvPr/>
        </p:nvSpPr>
        <p:spPr>
          <a:xfrm>
            <a:off x="6958425" y="2802776"/>
            <a:ext cx="4114800" cy="369332"/>
          </a:xfrm>
          <a:prstGeom prst="rect">
            <a:avLst/>
          </a:prstGeom>
          <a:noFill/>
        </p:spPr>
        <p:txBody>
          <a:bodyPr wrap="square" rtlCol="0">
            <a:spAutoFit/>
          </a:bodyPr>
          <a:lstStyle/>
          <a:p>
            <a:r>
              <a:rPr lang="en-US" dirty="0">
                <a:latin typeface="Avenir Book" panose="02000503020000020003" pitchFamily="2" charset="0"/>
              </a:rPr>
              <a:t>2. Repeat Until Metric Converges</a:t>
            </a:r>
          </a:p>
        </p:txBody>
      </p:sp>
      <p:sp>
        <p:nvSpPr>
          <p:cNvPr id="68" name="TextBox 67">
            <a:extLst>
              <a:ext uri="{FF2B5EF4-FFF2-40B4-BE49-F238E27FC236}">
                <a16:creationId xmlns:a16="http://schemas.microsoft.com/office/drawing/2014/main" id="{C506D9C4-C4D2-8348-8B76-36825DAD320D}"/>
              </a:ext>
            </a:extLst>
          </p:cNvPr>
          <p:cNvSpPr txBox="1"/>
          <p:nvPr/>
        </p:nvSpPr>
        <p:spPr>
          <a:xfrm>
            <a:off x="7344559" y="3258237"/>
            <a:ext cx="4114800" cy="369332"/>
          </a:xfrm>
          <a:prstGeom prst="rect">
            <a:avLst/>
          </a:prstGeom>
          <a:noFill/>
        </p:spPr>
        <p:txBody>
          <a:bodyPr wrap="square" rtlCol="0">
            <a:spAutoFit/>
          </a:bodyPr>
          <a:lstStyle/>
          <a:p>
            <a:r>
              <a:rPr lang="en-US" dirty="0">
                <a:latin typeface="Avenir Book" panose="02000503020000020003" pitchFamily="2" charset="0"/>
              </a:rPr>
              <a:t>a. Add/remove a node </a:t>
            </a:r>
          </a:p>
        </p:txBody>
      </p:sp>
      <p:sp>
        <p:nvSpPr>
          <p:cNvPr id="69" name="TextBox 68">
            <a:extLst>
              <a:ext uri="{FF2B5EF4-FFF2-40B4-BE49-F238E27FC236}">
                <a16:creationId xmlns:a16="http://schemas.microsoft.com/office/drawing/2014/main" id="{6F4589AE-854C-E646-B9A7-9B11A88C60CF}"/>
              </a:ext>
            </a:extLst>
          </p:cNvPr>
          <p:cNvSpPr txBox="1"/>
          <p:nvPr/>
        </p:nvSpPr>
        <p:spPr>
          <a:xfrm>
            <a:off x="7344559" y="3736410"/>
            <a:ext cx="4114800" cy="369332"/>
          </a:xfrm>
          <a:prstGeom prst="rect">
            <a:avLst/>
          </a:prstGeom>
          <a:noFill/>
        </p:spPr>
        <p:txBody>
          <a:bodyPr wrap="square" rtlCol="0">
            <a:spAutoFit/>
          </a:bodyPr>
          <a:lstStyle/>
          <a:p>
            <a:r>
              <a:rPr lang="en-US" dirty="0">
                <a:latin typeface="Avenir Book" panose="02000503020000020003" pitchFamily="2" charset="0"/>
              </a:rPr>
              <a:t>b. Revise views</a:t>
            </a:r>
          </a:p>
        </p:txBody>
      </p:sp>
      <p:cxnSp>
        <p:nvCxnSpPr>
          <p:cNvPr id="70" name="Straight Arrow Connector 69">
            <a:extLst>
              <a:ext uri="{FF2B5EF4-FFF2-40B4-BE49-F238E27FC236}">
                <a16:creationId xmlns:a16="http://schemas.microsoft.com/office/drawing/2014/main" id="{1803D864-0485-784D-A748-E14BF9EB4C2D}"/>
              </a:ext>
            </a:extLst>
          </p:cNvPr>
          <p:cNvCxnSpPr>
            <a:cxnSpLocks/>
            <a:endCxn id="68" idx="1"/>
          </p:cNvCxnSpPr>
          <p:nvPr/>
        </p:nvCxnSpPr>
        <p:spPr>
          <a:xfrm flipV="1">
            <a:off x="6938858" y="3442903"/>
            <a:ext cx="405701" cy="73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E507F36-A06A-7143-96CD-1D32DB128451}"/>
              </a:ext>
            </a:extLst>
          </p:cNvPr>
          <p:cNvCxnSpPr>
            <a:cxnSpLocks/>
          </p:cNvCxnSpPr>
          <p:nvPr/>
        </p:nvCxnSpPr>
        <p:spPr>
          <a:xfrm flipV="1">
            <a:off x="6938858" y="3914736"/>
            <a:ext cx="405701" cy="143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CBDF5659-152F-7B41-A5C7-E12516DC3C64}"/>
              </a:ext>
            </a:extLst>
          </p:cNvPr>
          <p:cNvSpPr/>
          <p:nvPr/>
        </p:nvSpPr>
        <p:spPr>
          <a:xfrm>
            <a:off x="4797430" y="2074111"/>
            <a:ext cx="349351" cy="338091"/>
          </a:xfrm>
          <a:prstGeom prst="ellipse">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7B054E9-C9FF-A44B-B55B-0A45E4E63A10}"/>
              </a:ext>
            </a:extLst>
          </p:cNvPr>
          <p:cNvSpPr/>
          <p:nvPr/>
        </p:nvSpPr>
        <p:spPr>
          <a:xfrm>
            <a:off x="3239539" y="2090669"/>
            <a:ext cx="349351" cy="338091"/>
          </a:xfrm>
          <a:prstGeom prst="ellipse">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B93FEEC-E89D-DC44-AE21-F6C9AC332386}"/>
              </a:ext>
            </a:extLst>
          </p:cNvPr>
          <p:cNvSpPr/>
          <p:nvPr/>
        </p:nvSpPr>
        <p:spPr>
          <a:xfrm>
            <a:off x="1907964" y="2980819"/>
            <a:ext cx="349351" cy="338091"/>
          </a:xfrm>
          <a:prstGeom prst="ellipse">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5C4A3E25-57C7-5B4A-8480-C4542450017C}"/>
              </a:ext>
            </a:extLst>
          </p:cNvPr>
          <p:cNvSpPr/>
          <p:nvPr/>
        </p:nvSpPr>
        <p:spPr>
          <a:xfrm>
            <a:off x="1390005" y="2980819"/>
            <a:ext cx="349351" cy="338091"/>
          </a:xfrm>
          <a:prstGeom prst="ellipse">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86901A5-18EF-A144-9373-BFC2667F0B6C}"/>
              </a:ext>
            </a:extLst>
          </p:cNvPr>
          <p:cNvSpPr/>
          <p:nvPr/>
        </p:nvSpPr>
        <p:spPr>
          <a:xfrm>
            <a:off x="1627103" y="2095074"/>
            <a:ext cx="349351" cy="338091"/>
          </a:xfrm>
          <a:prstGeom prst="ellipse">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080A002E-6F22-344C-AF21-ACC13AEFCDA7}"/>
              </a:ext>
            </a:extLst>
          </p:cNvPr>
          <p:cNvSpPr/>
          <p:nvPr/>
        </p:nvSpPr>
        <p:spPr>
          <a:xfrm>
            <a:off x="2046352" y="2492020"/>
            <a:ext cx="349351" cy="338091"/>
          </a:xfrm>
          <a:prstGeom prst="ellipse">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7C2E8BE9-2A9E-6A41-A928-A4C66992DA58}"/>
              </a:ext>
            </a:extLst>
          </p:cNvPr>
          <p:cNvSpPr/>
          <p:nvPr/>
        </p:nvSpPr>
        <p:spPr>
          <a:xfrm>
            <a:off x="5184761" y="2456648"/>
            <a:ext cx="349351" cy="338091"/>
          </a:xfrm>
          <a:prstGeom prst="ellipse">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580C5BAE-4CC5-4040-85B6-71A39E0AB634}"/>
              </a:ext>
            </a:extLst>
          </p:cNvPr>
          <p:cNvGrpSpPr/>
          <p:nvPr/>
        </p:nvGrpSpPr>
        <p:grpSpPr>
          <a:xfrm>
            <a:off x="3238163" y="2090664"/>
            <a:ext cx="749382" cy="1223836"/>
            <a:chOff x="3238163" y="2090664"/>
            <a:chExt cx="749382" cy="1223836"/>
          </a:xfrm>
        </p:grpSpPr>
        <p:sp>
          <p:nvSpPr>
            <p:cNvPr id="94" name="Oval 93">
              <a:extLst>
                <a:ext uri="{FF2B5EF4-FFF2-40B4-BE49-F238E27FC236}">
                  <a16:creationId xmlns:a16="http://schemas.microsoft.com/office/drawing/2014/main" id="{C9A7879A-8FB3-5C4F-ABB5-2FDC697F2569}"/>
                </a:ext>
              </a:extLst>
            </p:cNvPr>
            <p:cNvSpPr/>
            <p:nvPr/>
          </p:nvSpPr>
          <p:spPr>
            <a:xfrm>
              <a:off x="3519024" y="2976409"/>
              <a:ext cx="349351" cy="338091"/>
            </a:xfrm>
            <a:prstGeom prst="ellipse">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497B3E8A-98FF-B646-9389-0C85225955A6}"/>
                </a:ext>
              </a:extLst>
            </p:cNvPr>
            <p:cNvSpPr/>
            <p:nvPr/>
          </p:nvSpPr>
          <p:spPr>
            <a:xfrm>
              <a:off x="3238163" y="2090664"/>
              <a:ext cx="349351" cy="338091"/>
            </a:xfrm>
            <a:prstGeom prst="ellipse">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F437B077-EDA3-A74A-A8AB-3E3C16A1492B}"/>
                </a:ext>
              </a:extLst>
            </p:cNvPr>
            <p:cNvSpPr/>
            <p:nvPr/>
          </p:nvSpPr>
          <p:spPr>
            <a:xfrm>
              <a:off x="3638194" y="2473201"/>
              <a:ext cx="349351" cy="338091"/>
            </a:xfrm>
            <a:prstGeom prst="ellipse">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29FC7F41-C49C-814D-8FCD-E6F161D7BF89}"/>
              </a:ext>
            </a:extLst>
          </p:cNvPr>
          <p:cNvGrpSpPr/>
          <p:nvPr/>
        </p:nvGrpSpPr>
        <p:grpSpPr>
          <a:xfrm>
            <a:off x="1615257" y="2041583"/>
            <a:ext cx="2369647" cy="1310080"/>
            <a:chOff x="7516358" y="3079804"/>
            <a:chExt cx="2369647" cy="1310080"/>
          </a:xfrm>
        </p:grpSpPr>
        <p:pic>
          <p:nvPicPr>
            <p:cNvPr id="103" name="Picture 102">
              <a:extLst>
                <a:ext uri="{FF2B5EF4-FFF2-40B4-BE49-F238E27FC236}">
                  <a16:creationId xmlns:a16="http://schemas.microsoft.com/office/drawing/2014/main" id="{0D5F3ACD-0ED4-7847-B483-81755BF331E0}"/>
                </a:ext>
              </a:extLst>
            </p:cNvPr>
            <p:cNvPicPr>
              <a:picLocks noChangeAspect="1"/>
            </p:cNvPicPr>
            <p:nvPr/>
          </p:nvPicPr>
          <p:blipFill>
            <a:blip r:embed="rId3"/>
            <a:stretch>
              <a:fillRect/>
            </a:stretch>
          </p:blipFill>
          <p:spPr>
            <a:xfrm>
              <a:off x="7516358" y="3079804"/>
              <a:ext cx="376880" cy="420219"/>
            </a:xfrm>
            <a:prstGeom prst="rect">
              <a:avLst/>
            </a:prstGeom>
          </p:spPr>
        </p:pic>
        <p:pic>
          <p:nvPicPr>
            <p:cNvPr id="104" name="Picture 103">
              <a:extLst>
                <a:ext uri="{FF2B5EF4-FFF2-40B4-BE49-F238E27FC236}">
                  <a16:creationId xmlns:a16="http://schemas.microsoft.com/office/drawing/2014/main" id="{F68916E3-734E-3049-B8F5-37227D11BFCE}"/>
                </a:ext>
              </a:extLst>
            </p:cNvPr>
            <p:cNvPicPr>
              <a:picLocks noChangeAspect="1"/>
            </p:cNvPicPr>
            <p:nvPr/>
          </p:nvPicPr>
          <p:blipFill>
            <a:blip r:embed="rId3"/>
            <a:stretch>
              <a:fillRect/>
            </a:stretch>
          </p:blipFill>
          <p:spPr>
            <a:xfrm>
              <a:off x="7798594" y="3960481"/>
              <a:ext cx="376880" cy="420219"/>
            </a:xfrm>
            <a:prstGeom prst="rect">
              <a:avLst/>
            </a:prstGeom>
          </p:spPr>
        </p:pic>
        <p:pic>
          <p:nvPicPr>
            <p:cNvPr id="105" name="Picture 104">
              <a:extLst>
                <a:ext uri="{FF2B5EF4-FFF2-40B4-BE49-F238E27FC236}">
                  <a16:creationId xmlns:a16="http://schemas.microsoft.com/office/drawing/2014/main" id="{B5A41F4D-19E4-4C45-BB5D-DD1B63143278}"/>
                </a:ext>
              </a:extLst>
            </p:cNvPr>
            <p:cNvPicPr>
              <a:picLocks noChangeAspect="1"/>
            </p:cNvPicPr>
            <p:nvPr/>
          </p:nvPicPr>
          <p:blipFill>
            <a:blip r:embed="rId3"/>
            <a:stretch>
              <a:fillRect/>
            </a:stretch>
          </p:blipFill>
          <p:spPr>
            <a:xfrm>
              <a:off x="7915193" y="3462333"/>
              <a:ext cx="376880" cy="420219"/>
            </a:xfrm>
            <a:prstGeom prst="rect">
              <a:avLst/>
            </a:prstGeom>
          </p:spPr>
        </p:pic>
        <p:pic>
          <p:nvPicPr>
            <p:cNvPr id="106" name="Picture 105">
              <a:extLst>
                <a:ext uri="{FF2B5EF4-FFF2-40B4-BE49-F238E27FC236}">
                  <a16:creationId xmlns:a16="http://schemas.microsoft.com/office/drawing/2014/main" id="{17D13A38-8332-8548-A492-F25EAC591F9A}"/>
                </a:ext>
              </a:extLst>
            </p:cNvPr>
            <p:cNvPicPr>
              <a:picLocks noChangeAspect="1"/>
            </p:cNvPicPr>
            <p:nvPr/>
          </p:nvPicPr>
          <p:blipFill>
            <a:blip r:embed="rId3"/>
            <a:stretch>
              <a:fillRect/>
            </a:stretch>
          </p:blipFill>
          <p:spPr>
            <a:xfrm>
              <a:off x="9110290" y="3088988"/>
              <a:ext cx="376880" cy="420219"/>
            </a:xfrm>
            <a:prstGeom prst="rect">
              <a:avLst/>
            </a:prstGeom>
          </p:spPr>
        </p:pic>
        <p:pic>
          <p:nvPicPr>
            <p:cNvPr id="107" name="Picture 106">
              <a:extLst>
                <a:ext uri="{FF2B5EF4-FFF2-40B4-BE49-F238E27FC236}">
                  <a16:creationId xmlns:a16="http://schemas.microsoft.com/office/drawing/2014/main" id="{B97B38A5-B187-5141-8E37-AB0688EF47F3}"/>
                </a:ext>
              </a:extLst>
            </p:cNvPr>
            <p:cNvPicPr>
              <a:picLocks noChangeAspect="1"/>
            </p:cNvPicPr>
            <p:nvPr/>
          </p:nvPicPr>
          <p:blipFill>
            <a:blip r:embed="rId3"/>
            <a:stretch>
              <a:fillRect/>
            </a:stretch>
          </p:blipFill>
          <p:spPr>
            <a:xfrm>
              <a:off x="9392526" y="3969665"/>
              <a:ext cx="376880" cy="420219"/>
            </a:xfrm>
            <a:prstGeom prst="rect">
              <a:avLst/>
            </a:prstGeom>
          </p:spPr>
        </p:pic>
        <p:pic>
          <p:nvPicPr>
            <p:cNvPr id="108" name="Picture 107">
              <a:extLst>
                <a:ext uri="{FF2B5EF4-FFF2-40B4-BE49-F238E27FC236}">
                  <a16:creationId xmlns:a16="http://schemas.microsoft.com/office/drawing/2014/main" id="{BD11CDED-90DD-2545-9B0F-EF9CF4161F6D}"/>
                </a:ext>
              </a:extLst>
            </p:cNvPr>
            <p:cNvPicPr>
              <a:picLocks noChangeAspect="1"/>
            </p:cNvPicPr>
            <p:nvPr/>
          </p:nvPicPr>
          <p:blipFill>
            <a:blip r:embed="rId3"/>
            <a:stretch>
              <a:fillRect/>
            </a:stretch>
          </p:blipFill>
          <p:spPr>
            <a:xfrm>
              <a:off x="9509125" y="3471517"/>
              <a:ext cx="376880" cy="420219"/>
            </a:xfrm>
            <a:prstGeom prst="rect">
              <a:avLst/>
            </a:prstGeom>
          </p:spPr>
        </p:pic>
      </p:grpSp>
      <p:cxnSp>
        <p:nvCxnSpPr>
          <p:cNvPr id="110" name="Straight Connector 109">
            <a:extLst>
              <a:ext uri="{FF2B5EF4-FFF2-40B4-BE49-F238E27FC236}">
                <a16:creationId xmlns:a16="http://schemas.microsoft.com/office/drawing/2014/main" id="{3816B1DE-C02A-1949-A119-477766AC28A4}"/>
              </a:ext>
            </a:extLst>
          </p:cNvPr>
          <p:cNvCxnSpPr>
            <a:cxnSpLocks/>
          </p:cNvCxnSpPr>
          <p:nvPr/>
        </p:nvCxnSpPr>
        <p:spPr>
          <a:xfrm>
            <a:off x="4992426" y="2386802"/>
            <a:ext cx="147186" cy="622566"/>
          </a:xfrm>
          <a:prstGeom prst="line">
            <a:avLst/>
          </a:prstGeom>
          <a:ln w="76200">
            <a:solidFill>
              <a:srgbClr val="C00000">
                <a:alpha val="3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5095EF9-941F-1F47-A406-B4AE28A1DA2D}"/>
              </a:ext>
            </a:extLst>
          </p:cNvPr>
          <p:cNvCxnSpPr>
            <a:cxnSpLocks/>
          </p:cNvCxnSpPr>
          <p:nvPr/>
        </p:nvCxnSpPr>
        <p:spPr>
          <a:xfrm>
            <a:off x="1827852" y="2413986"/>
            <a:ext cx="147186" cy="622566"/>
          </a:xfrm>
          <a:prstGeom prst="line">
            <a:avLst/>
          </a:prstGeom>
          <a:ln w="76200">
            <a:solidFill>
              <a:srgbClr val="C00000">
                <a:alpha val="32000"/>
              </a:srgbClr>
            </a:solidFill>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AA190A18-F12B-924B-822B-E9C0257DE90B}"/>
              </a:ext>
            </a:extLst>
          </p:cNvPr>
          <p:cNvGrpSpPr/>
          <p:nvPr/>
        </p:nvGrpSpPr>
        <p:grpSpPr>
          <a:xfrm>
            <a:off x="1902609" y="2370963"/>
            <a:ext cx="289819" cy="678082"/>
            <a:chOff x="1900210" y="2376785"/>
            <a:chExt cx="289819" cy="678082"/>
          </a:xfrm>
        </p:grpSpPr>
        <p:cxnSp>
          <p:nvCxnSpPr>
            <p:cNvPr id="117" name="Straight Connector 116">
              <a:extLst>
                <a:ext uri="{FF2B5EF4-FFF2-40B4-BE49-F238E27FC236}">
                  <a16:creationId xmlns:a16="http://schemas.microsoft.com/office/drawing/2014/main" id="{61468DDD-DF5F-364E-816F-DF5BD3649C3E}"/>
                </a:ext>
              </a:extLst>
            </p:cNvPr>
            <p:cNvCxnSpPr>
              <a:cxnSpLocks/>
            </p:cNvCxnSpPr>
            <p:nvPr/>
          </p:nvCxnSpPr>
          <p:spPr>
            <a:xfrm>
              <a:off x="1900210" y="2376785"/>
              <a:ext cx="223401" cy="201450"/>
            </a:xfrm>
            <a:prstGeom prst="line">
              <a:avLst/>
            </a:prstGeom>
            <a:ln w="76200">
              <a:solidFill>
                <a:srgbClr val="C00000">
                  <a:alpha val="32000"/>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B7FE6E5-9C6E-234D-8F21-D98FE4A912E5}"/>
                </a:ext>
              </a:extLst>
            </p:cNvPr>
            <p:cNvCxnSpPr>
              <a:cxnSpLocks/>
            </p:cNvCxnSpPr>
            <p:nvPr/>
          </p:nvCxnSpPr>
          <p:spPr>
            <a:xfrm flipH="1">
              <a:off x="2113507" y="2829945"/>
              <a:ext cx="76522" cy="224922"/>
            </a:xfrm>
            <a:prstGeom prst="line">
              <a:avLst/>
            </a:prstGeom>
            <a:ln w="76200">
              <a:solidFill>
                <a:srgbClr val="C00000">
                  <a:alpha val="32000"/>
                </a:srgbClr>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5C24B6C8-9F4A-D649-9276-DD17247650B8}"/>
              </a:ext>
            </a:extLst>
          </p:cNvPr>
          <p:cNvGrpSpPr/>
          <p:nvPr/>
        </p:nvGrpSpPr>
        <p:grpSpPr>
          <a:xfrm>
            <a:off x="3495707" y="2327344"/>
            <a:ext cx="289819" cy="678082"/>
            <a:chOff x="3495707" y="2327344"/>
            <a:chExt cx="289819" cy="678082"/>
          </a:xfrm>
        </p:grpSpPr>
        <p:cxnSp>
          <p:nvCxnSpPr>
            <p:cNvPr id="126" name="Straight Connector 125">
              <a:extLst>
                <a:ext uri="{FF2B5EF4-FFF2-40B4-BE49-F238E27FC236}">
                  <a16:creationId xmlns:a16="http://schemas.microsoft.com/office/drawing/2014/main" id="{2776147A-1F6F-5148-806C-892D59F0B3E7}"/>
                </a:ext>
              </a:extLst>
            </p:cNvPr>
            <p:cNvCxnSpPr>
              <a:cxnSpLocks/>
            </p:cNvCxnSpPr>
            <p:nvPr/>
          </p:nvCxnSpPr>
          <p:spPr>
            <a:xfrm>
              <a:off x="3495707" y="2327344"/>
              <a:ext cx="223401" cy="201450"/>
            </a:xfrm>
            <a:prstGeom prst="line">
              <a:avLst/>
            </a:prstGeom>
            <a:ln w="76200">
              <a:solidFill>
                <a:srgbClr val="C00000">
                  <a:alpha val="32000"/>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49E9850-6DDC-DD41-83F0-E8FA10E77CA8}"/>
                </a:ext>
              </a:extLst>
            </p:cNvPr>
            <p:cNvCxnSpPr>
              <a:cxnSpLocks/>
            </p:cNvCxnSpPr>
            <p:nvPr/>
          </p:nvCxnSpPr>
          <p:spPr>
            <a:xfrm flipH="1">
              <a:off x="3709004" y="2780504"/>
              <a:ext cx="76522" cy="224922"/>
            </a:xfrm>
            <a:prstGeom prst="line">
              <a:avLst/>
            </a:prstGeom>
            <a:ln w="76200">
              <a:solidFill>
                <a:srgbClr val="C00000">
                  <a:alpha val="32000"/>
                </a:srgbClr>
              </a:solidFill>
            </a:ln>
          </p:spPr>
          <p:style>
            <a:lnRef idx="1">
              <a:schemeClr val="accent1"/>
            </a:lnRef>
            <a:fillRef idx="0">
              <a:schemeClr val="accent1"/>
            </a:fillRef>
            <a:effectRef idx="0">
              <a:schemeClr val="accent1"/>
            </a:effectRef>
            <a:fontRef idx="minor">
              <a:schemeClr val="tx1"/>
            </a:fontRef>
          </p:style>
        </p:cxnSp>
      </p:grpSp>
      <p:sp>
        <p:nvSpPr>
          <p:cNvPr id="139" name="TextBox 138">
            <a:extLst>
              <a:ext uri="{FF2B5EF4-FFF2-40B4-BE49-F238E27FC236}">
                <a16:creationId xmlns:a16="http://schemas.microsoft.com/office/drawing/2014/main" id="{C1E34880-5387-D64B-98C0-7468575C92A0}"/>
              </a:ext>
            </a:extLst>
          </p:cNvPr>
          <p:cNvSpPr txBox="1"/>
          <p:nvPr/>
        </p:nvSpPr>
        <p:spPr>
          <a:xfrm rot="16200000">
            <a:off x="1258269" y="5147671"/>
            <a:ext cx="2398203" cy="400110"/>
          </a:xfrm>
          <a:prstGeom prst="rect">
            <a:avLst/>
          </a:prstGeom>
          <a:solidFill>
            <a:schemeClr val="bg1"/>
          </a:solidFill>
        </p:spPr>
        <p:txBody>
          <a:bodyPr wrap="square" rtlCol="0">
            <a:spAutoFit/>
          </a:bodyPr>
          <a:lstStyle/>
          <a:p>
            <a:pPr algn="ctr"/>
            <a:r>
              <a:rPr lang="en-US" sz="2000" b="1" dirty="0">
                <a:latin typeface="Avenir Book" panose="02000503020000020003" pitchFamily="2" charset="0"/>
              </a:rPr>
              <a:t>Suspiciousness</a:t>
            </a:r>
          </a:p>
        </p:txBody>
      </p:sp>
      <p:cxnSp>
        <p:nvCxnSpPr>
          <p:cNvPr id="140" name="Straight Arrow Connector 139">
            <a:extLst>
              <a:ext uri="{FF2B5EF4-FFF2-40B4-BE49-F238E27FC236}">
                <a16:creationId xmlns:a16="http://schemas.microsoft.com/office/drawing/2014/main" id="{5FFED11A-DD0B-8241-8E34-2D49BE271CD1}"/>
              </a:ext>
            </a:extLst>
          </p:cNvPr>
          <p:cNvCxnSpPr>
            <a:cxnSpLocks/>
          </p:cNvCxnSpPr>
          <p:nvPr/>
        </p:nvCxnSpPr>
        <p:spPr>
          <a:xfrm>
            <a:off x="2738846" y="6174625"/>
            <a:ext cx="5885213"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F650B4B5-22FF-D14D-8863-B2078B6868C4}"/>
              </a:ext>
            </a:extLst>
          </p:cNvPr>
          <p:cNvCxnSpPr>
            <a:cxnSpLocks/>
          </p:cNvCxnSpPr>
          <p:nvPr/>
        </p:nvCxnSpPr>
        <p:spPr>
          <a:xfrm flipV="1">
            <a:off x="2812417" y="4363358"/>
            <a:ext cx="0" cy="190060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94DB278F-4B99-9845-8AC8-753327469834}"/>
              </a:ext>
            </a:extLst>
          </p:cNvPr>
          <p:cNvSpPr txBox="1"/>
          <p:nvPr/>
        </p:nvSpPr>
        <p:spPr>
          <a:xfrm>
            <a:off x="8624059" y="5974570"/>
            <a:ext cx="1457060" cy="400110"/>
          </a:xfrm>
          <a:prstGeom prst="rect">
            <a:avLst/>
          </a:prstGeom>
          <a:solidFill>
            <a:schemeClr val="bg1"/>
          </a:solidFill>
        </p:spPr>
        <p:txBody>
          <a:bodyPr wrap="square" rtlCol="0">
            <a:spAutoFit/>
          </a:bodyPr>
          <a:lstStyle/>
          <a:p>
            <a:pPr algn="ctr"/>
            <a:r>
              <a:rPr lang="en-US" sz="2000" b="1" dirty="0">
                <a:latin typeface="Avenir Book" panose="02000503020000020003" pitchFamily="2" charset="0"/>
              </a:rPr>
              <a:t>Iteration</a:t>
            </a:r>
          </a:p>
        </p:txBody>
      </p:sp>
      <p:sp>
        <p:nvSpPr>
          <p:cNvPr id="143" name="TextBox 142">
            <a:extLst>
              <a:ext uri="{FF2B5EF4-FFF2-40B4-BE49-F238E27FC236}">
                <a16:creationId xmlns:a16="http://schemas.microsoft.com/office/drawing/2014/main" id="{F5E2ADC8-A4AA-4A4B-A08A-C13575552306}"/>
              </a:ext>
            </a:extLst>
          </p:cNvPr>
          <p:cNvSpPr txBox="1"/>
          <p:nvPr/>
        </p:nvSpPr>
        <p:spPr>
          <a:xfrm>
            <a:off x="2352149" y="6278442"/>
            <a:ext cx="6286512" cy="400110"/>
          </a:xfrm>
          <a:prstGeom prst="rect">
            <a:avLst/>
          </a:prstGeom>
          <a:solidFill>
            <a:schemeClr val="bg1"/>
          </a:solidFill>
        </p:spPr>
        <p:txBody>
          <a:bodyPr wrap="square" rtlCol="0">
            <a:spAutoFit/>
          </a:bodyPr>
          <a:lstStyle/>
          <a:p>
            <a:pPr algn="ctr"/>
            <a:r>
              <a:rPr lang="en-US" sz="2000" b="1" dirty="0">
                <a:latin typeface="Avenir Book" panose="02000503020000020003" pitchFamily="2" charset="0"/>
              </a:rPr>
              <a:t>         1a        1b         2a        2b         3a         3b                  </a:t>
            </a:r>
          </a:p>
        </p:txBody>
      </p:sp>
      <p:sp>
        <p:nvSpPr>
          <p:cNvPr id="144" name="Oval 143">
            <a:extLst>
              <a:ext uri="{FF2B5EF4-FFF2-40B4-BE49-F238E27FC236}">
                <a16:creationId xmlns:a16="http://schemas.microsoft.com/office/drawing/2014/main" id="{84B906A6-3984-484F-A466-2B3CC0D01BA2}"/>
              </a:ext>
            </a:extLst>
          </p:cNvPr>
          <p:cNvSpPr/>
          <p:nvPr/>
        </p:nvSpPr>
        <p:spPr>
          <a:xfrm>
            <a:off x="2750568" y="6082734"/>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166">
            <a:extLst>
              <a:ext uri="{FF2B5EF4-FFF2-40B4-BE49-F238E27FC236}">
                <a16:creationId xmlns:a16="http://schemas.microsoft.com/office/drawing/2014/main" id="{FEEE88A8-F643-1847-B484-6CFA99F1207C}"/>
              </a:ext>
            </a:extLst>
          </p:cNvPr>
          <p:cNvGrpSpPr/>
          <p:nvPr/>
        </p:nvGrpSpPr>
        <p:grpSpPr>
          <a:xfrm>
            <a:off x="2848444" y="5827132"/>
            <a:ext cx="766678" cy="301548"/>
            <a:chOff x="2848444" y="5827132"/>
            <a:chExt cx="766678" cy="301548"/>
          </a:xfrm>
        </p:grpSpPr>
        <p:sp>
          <p:nvSpPr>
            <p:cNvPr id="145" name="Oval 144">
              <a:extLst>
                <a:ext uri="{FF2B5EF4-FFF2-40B4-BE49-F238E27FC236}">
                  <a16:creationId xmlns:a16="http://schemas.microsoft.com/office/drawing/2014/main" id="{69E8C19B-F1A2-3345-95A6-14B8FEA69C70}"/>
                </a:ext>
              </a:extLst>
            </p:cNvPr>
            <p:cNvSpPr/>
            <p:nvPr/>
          </p:nvSpPr>
          <p:spPr>
            <a:xfrm>
              <a:off x="3491425" y="5827132"/>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73681FC4-7B55-684C-98DF-CF7C3D6A8B3C}"/>
                </a:ext>
              </a:extLst>
            </p:cNvPr>
            <p:cNvCxnSpPr>
              <a:cxnSpLocks/>
            </p:cNvCxnSpPr>
            <p:nvPr/>
          </p:nvCxnSpPr>
          <p:spPr>
            <a:xfrm flipV="1">
              <a:off x="2848444" y="5907294"/>
              <a:ext cx="652169" cy="2213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6E4F3385-55A0-9643-AF12-7731B16DB52B}"/>
              </a:ext>
            </a:extLst>
          </p:cNvPr>
          <p:cNvGrpSpPr/>
          <p:nvPr/>
        </p:nvGrpSpPr>
        <p:grpSpPr>
          <a:xfrm>
            <a:off x="3585121" y="5564766"/>
            <a:ext cx="887358" cy="285587"/>
            <a:chOff x="3585121" y="5564766"/>
            <a:chExt cx="887358" cy="285587"/>
          </a:xfrm>
        </p:grpSpPr>
        <p:sp>
          <p:nvSpPr>
            <p:cNvPr id="146" name="Oval 145">
              <a:extLst>
                <a:ext uri="{FF2B5EF4-FFF2-40B4-BE49-F238E27FC236}">
                  <a16:creationId xmlns:a16="http://schemas.microsoft.com/office/drawing/2014/main" id="{BD651825-3EC3-904C-8C54-87E123506847}"/>
                </a:ext>
              </a:extLst>
            </p:cNvPr>
            <p:cNvSpPr/>
            <p:nvPr/>
          </p:nvSpPr>
          <p:spPr>
            <a:xfrm>
              <a:off x="4348782" y="5564766"/>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Connector 154">
              <a:extLst>
                <a:ext uri="{FF2B5EF4-FFF2-40B4-BE49-F238E27FC236}">
                  <a16:creationId xmlns:a16="http://schemas.microsoft.com/office/drawing/2014/main" id="{31EC0FE5-0136-F64A-ABAA-A0CD9DDF54B3}"/>
                </a:ext>
              </a:extLst>
            </p:cNvPr>
            <p:cNvCxnSpPr>
              <a:cxnSpLocks/>
            </p:cNvCxnSpPr>
            <p:nvPr/>
          </p:nvCxnSpPr>
          <p:spPr>
            <a:xfrm flipV="1">
              <a:off x="3585121" y="5651341"/>
              <a:ext cx="781776" cy="1990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id="{A86A1550-53C9-1B48-9799-DC5071D5707A}"/>
              </a:ext>
            </a:extLst>
          </p:cNvPr>
          <p:cNvGrpSpPr/>
          <p:nvPr/>
        </p:nvGrpSpPr>
        <p:grpSpPr>
          <a:xfrm>
            <a:off x="4472479" y="5285967"/>
            <a:ext cx="948805" cy="339543"/>
            <a:chOff x="4472479" y="5285967"/>
            <a:chExt cx="948805" cy="339543"/>
          </a:xfrm>
        </p:grpSpPr>
        <p:sp>
          <p:nvSpPr>
            <p:cNvPr id="147" name="Oval 146">
              <a:extLst>
                <a:ext uri="{FF2B5EF4-FFF2-40B4-BE49-F238E27FC236}">
                  <a16:creationId xmlns:a16="http://schemas.microsoft.com/office/drawing/2014/main" id="{9806F950-E10C-0D47-BC5D-0630DBB571FA}"/>
                </a:ext>
              </a:extLst>
            </p:cNvPr>
            <p:cNvSpPr/>
            <p:nvPr/>
          </p:nvSpPr>
          <p:spPr>
            <a:xfrm>
              <a:off x="5297587" y="5285967"/>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7" name="Straight Connector 156">
              <a:extLst>
                <a:ext uri="{FF2B5EF4-FFF2-40B4-BE49-F238E27FC236}">
                  <a16:creationId xmlns:a16="http://schemas.microsoft.com/office/drawing/2014/main" id="{BF8133CF-EEF2-0445-8B39-9715B6DFC12F}"/>
                </a:ext>
              </a:extLst>
            </p:cNvPr>
            <p:cNvCxnSpPr>
              <a:cxnSpLocks/>
              <a:endCxn id="147" idx="6"/>
            </p:cNvCxnSpPr>
            <p:nvPr/>
          </p:nvCxnSpPr>
          <p:spPr>
            <a:xfrm flipV="1">
              <a:off x="4472479" y="5347726"/>
              <a:ext cx="948805" cy="2777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BC1CF83B-41B3-6A4B-A00A-4142E2315E98}"/>
              </a:ext>
            </a:extLst>
          </p:cNvPr>
          <p:cNvGrpSpPr/>
          <p:nvPr/>
        </p:nvGrpSpPr>
        <p:grpSpPr>
          <a:xfrm>
            <a:off x="5359435" y="5278528"/>
            <a:ext cx="961841" cy="123518"/>
            <a:chOff x="5359435" y="5278528"/>
            <a:chExt cx="961841" cy="123518"/>
          </a:xfrm>
        </p:grpSpPr>
        <p:sp>
          <p:nvSpPr>
            <p:cNvPr id="148" name="Oval 147">
              <a:extLst>
                <a:ext uri="{FF2B5EF4-FFF2-40B4-BE49-F238E27FC236}">
                  <a16:creationId xmlns:a16="http://schemas.microsoft.com/office/drawing/2014/main" id="{97A0462B-E85E-A740-99B3-D871083FD9A1}"/>
                </a:ext>
              </a:extLst>
            </p:cNvPr>
            <p:cNvSpPr/>
            <p:nvPr/>
          </p:nvSpPr>
          <p:spPr>
            <a:xfrm>
              <a:off x="6197579" y="5278528"/>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9" name="Straight Connector 158">
              <a:extLst>
                <a:ext uri="{FF2B5EF4-FFF2-40B4-BE49-F238E27FC236}">
                  <a16:creationId xmlns:a16="http://schemas.microsoft.com/office/drawing/2014/main" id="{59755D66-9F34-E741-AE0E-C3D9E47A3E78}"/>
                </a:ext>
              </a:extLst>
            </p:cNvPr>
            <p:cNvCxnSpPr>
              <a:cxnSpLocks/>
              <a:endCxn id="148" idx="2"/>
            </p:cNvCxnSpPr>
            <p:nvPr/>
          </p:nvCxnSpPr>
          <p:spPr>
            <a:xfrm flipV="1">
              <a:off x="5359435" y="5340287"/>
              <a:ext cx="838144" cy="217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615BDFE1-0EAE-A348-9052-F0457FE5A904}"/>
              </a:ext>
            </a:extLst>
          </p:cNvPr>
          <p:cNvGrpSpPr/>
          <p:nvPr/>
        </p:nvGrpSpPr>
        <p:grpSpPr>
          <a:xfrm>
            <a:off x="6259427" y="4686671"/>
            <a:ext cx="1005978" cy="648787"/>
            <a:chOff x="6259427" y="4686671"/>
            <a:chExt cx="1005978" cy="648787"/>
          </a:xfrm>
        </p:grpSpPr>
        <p:sp>
          <p:nvSpPr>
            <p:cNvPr id="149" name="Oval 148">
              <a:extLst>
                <a:ext uri="{FF2B5EF4-FFF2-40B4-BE49-F238E27FC236}">
                  <a16:creationId xmlns:a16="http://schemas.microsoft.com/office/drawing/2014/main" id="{F30988BB-E181-084D-BA7B-AABEFAD0ECEC}"/>
                </a:ext>
              </a:extLst>
            </p:cNvPr>
            <p:cNvSpPr/>
            <p:nvPr/>
          </p:nvSpPr>
          <p:spPr>
            <a:xfrm>
              <a:off x="7141708" y="4686671"/>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Connector 161">
              <a:extLst>
                <a:ext uri="{FF2B5EF4-FFF2-40B4-BE49-F238E27FC236}">
                  <a16:creationId xmlns:a16="http://schemas.microsoft.com/office/drawing/2014/main" id="{E03DDF79-E921-B945-8D22-661348338D2E}"/>
                </a:ext>
              </a:extLst>
            </p:cNvPr>
            <p:cNvCxnSpPr>
              <a:cxnSpLocks/>
              <a:endCxn id="149" idx="3"/>
            </p:cNvCxnSpPr>
            <p:nvPr/>
          </p:nvCxnSpPr>
          <p:spPr>
            <a:xfrm flipV="1">
              <a:off x="6259427" y="4792100"/>
              <a:ext cx="900396" cy="5433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C84D55D3-258D-E548-A392-F62ABE68261A}"/>
              </a:ext>
            </a:extLst>
          </p:cNvPr>
          <p:cNvGrpSpPr/>
          <p:nvPr/>
        </p:nvGrpSpPr>
        <p:grpSpPr>
          <a:xfrm>
            <a:off x="7265405" y="4476733"/>
            <a:ext cx="934825" cy="271697"/>
            <a:chOff x="7265405" y="4476733"/>
            <a:chExt cx="934825" cy="271697"/>
          </a:xfrm>
        </p:grpSpPr>
        <p:sp>
          <p:nvSpPr>
            <p:cNvPr id="150" name="Oval 149">
              <a:extLst>
                <a:ext uri="{FF2B5EF4-FFF2-40B4-BE49-F238E27FC236}">
                  <a16:creationId xmlns:a16="http://schemas.microsoft.com/office/drawing/2014/main" id="{ABD463E9-E9D3-B543-91DC-0322A6806724}"/>
                </a:ext>
              </a:extLst>
            </p:cNvPr>
            <p:cNvSpPr/>
            <p:nvPr/>
          </p:nvSpPr>
          <p:spPr>
            <a:xfrm>
              <a:off x="8076533" y="4476733"/>
              <a:ext cx="123697" cy="123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4" name="Straight Connector 163">
              <a:extLst>
                <a:ext uri="{FF2B5EF4-FFF2-40B4-BE49-F238E27FC236}">
                  <a16:creationId xmlns:a16="http://schemas.microsoft.com/office/drawing/2014/main" id="{655EACAB-3F0F-9E4B-8E79-508B2C1811AB}"/>
                </a:ext>
              </a:extLst>
            </p:cNvPr>
            <p:cNvCxnSpPr>
              <a:cxnSpLocks/>
              <a:stCxn id="149" idx="6"/>
              <a:endCxn id="150" idx="6"/>
            </p:cNvCxnSpPr>
            <p:nvPr/>
          </p:nvCxnSpPr>
          <p:spPr>
            <a:xfrm flipV="1">
              <a:off x="7265405" y="4538492"/>
              <a:ext cx="934825" cy="2099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147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6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1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70"/>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7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grpId="1" nodeType="clickEffect">
                                  <p:stCondLst>
                                    <p:cond delay="0"/>
                                  </p:stCondLst>
                                  <p:childTnLst>
                                    <p:animMotion origin="layout" path="M 0 0 L -0.12292 0 " pathEditMode="relative" ptsTypes="AA">
                                      <p:cBhvr>
                                        <p:cTn id="57" dur="2000" fill="hold"/>
                                        <p:tgtEl>
                                          <p:spTgt spid="62"/>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87"/>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89"/>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88"/>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87"/>
                                        </p:tgtEl>
                                        <p:attrNameLst>
                                          <p:attrName>style.visibility</p:attrName>
                                        </p:attrNameLst>
                                      </p:cBhvr>
                                      <p:to>
                                        <p:strVal val="visible"/>
                                      </p:to>
                                    </p:set>
                                  </p:childTnLst>
                                </p:cTn>
                              </p:par>
                              <p:par>
                                <p:cTn id="70" presetID="1" presetClass="entr" presetSubtype="0" fill="hold" grpId="1" nodeType="withEffect">
                                  <p:stCondLst>
                                    <p:cond delay="0"/>
                                  </p:stCondLst>
                                  <p:childTnLst>
                                    <p:set>
                                      <p:cBhvr>
                                        <p:cTn id="71" dur="1" fill="hold">
                                          <p:stCondLst>
                                            <p:cond delay="0"/>
                                          </p:stCondLst>
                                        </p:cTn>
                                        <p:tgtEl>
                                          <p:spTgt spid="89"/>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66"/>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16"/>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65"/>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79"/>
                                        </p:tgtEl>
                                        <p:attrNameLst>
                                          <p:attrName>style.visibility</p:attrName>
                                        </p:attrNameLst>
                                      </p:cBhvr>
                                      <p:to>
                                        <p:strVal val="visible"/>
                                      </p:to>
                                    </p:set>
                                  </p:childTnLst>
                                </p:cTn>
                              </p:par>
                              <p:par>
                                <p:cTn id="80" presetID="1" presetClass="exit" presetSubtype="0" fill="hold" grpId="2" nodeType="withEffect">
                                  <p:stCondLst>
                                    <p:cond delay="0"/>
                                  </p:stCondLst>
                                  <p:childTnLst>
                                    <p:set>
                                      <p:cBhvr>
                                        <p:cTn id="81" dur="1" fill="hold">
                                          <p:stCondLst>
                                            <p:cond delay="0"/>
                                          </p:stCondLst>
                                        </p:cTn>
                                        <p:tgtEl>
                                          <p:spTgt spid="66"/>
                                        </p:tgtEl>
                                        <p:attrNameLst>
                                          <p:attrName>style.visibility</p:attrName>
                                        </p:attrNameLst>
                                      </p:cBhvr>
                                      <p:to>
                                        <p:strVal val="hidden"/>
                                      </p:to>
                                    </p:set>
                                  </p:childTnLst>
                                </p:cTn>
                              </p:par>
                              <p:par>
                                <p:cTn id="82" presetID="1" presetClass="exit" presetSubtype="0" fill="hold" grpId="2" nodeType="withEffect">
                                  <p:stCondLst>
                                    <p:cond delay="0"/>
                                  </p:stCondLst>
                                  <p:childTnLst>
                                    <p:set>
                                      <p:cBhvr>
                                        <p:cTn id="83" dur="1" fill="hold">
                                          <p:stCondLst>
                                            <p:cond delay="0"/>
                                          </p:stCondLst>
                                        </p:cTn>
                                        <p:tgtEl>
                                          <p:spTgt spid="79"/>
                                        </p:tgtEl>
                                        <p:attrNameLst>
                                          <p:attrName>style.visibility</p:attrName>
                                        </p:attrNameLst>
                                      </p:cBhvr>
                                      <p:to>
                                        <p:strVal val="hidden"/>
                                      </p:to>
                                    </p:set>
                                  </p:childTnLst>
                                </p:cTn>
                              </p:par>
                              <p:par>
                                <p:cTn id="84" presetID="1" presetClass="exit" presetSubtype="0" fill="hold" grpId="2" nodeType="withEffect">
                                  <p:stCondLst>
                                    <p:cond delay="0"/>
                                  </p:stCondLst>
                                  <p:childTnLst>
                                    <p:set>
                                      <p:cBhvr>
                                        <p:cTn id="85" dur="1" fill="hold">
                                          <p:stCondLst>
                                            <p:cond delay="0"/>
                                          </p:stCondLst>
                                        </p:cTn>
                                        <p:tgtEl>
                                          <p:spTgt spid="65"/>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168"/>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70"/>
                                        </p:tgtEl>
                                        <p:attrNameLst>
                                          <p:attrName>style.visibility</p:attrName>
                                        </p:attrNameLst>
                                      </p:cBhvr>
                                      <p:to>
                                        <p:strVal val="visible"/>
                                      </p:to>
                                    </p:set>
                                  </p:childTnLst>
                                </p:cTn>
                              </p:par>
                              <p:par>
                                <p:cTn id="92" presetID="1" presetClass="exit" presetSubtype="0" fill="hold" nodeType="withEffect">
                                  <p:stCondLst>
                                    <p:cond delay="0"/>
                                  </p:stCondLst>
                                  <p:childTnLst>
                                    <p:set>
                                      <p:cBhvr>
                                        <p:cTn id="93" dur="1" fill="hold">
                                          <p:stCondLst>
                                            <p:cond delay="0"/>
                                          </p:stCondLst>
                                        </p:cTn>
                                        <p:tgtEl>
                                          <p:spTgt spid="7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grpId="1" nodeType="clickEffect">
                                  <p:stCondLst>
                                    <p:cond delay="0"/>
                                  </p:stCondLst>
                                  <p:childTnLst>
                                    <p:set>
                                      <p:cBhvr>
                                        <p:cTn id="97" dur="1" fill="hold">
                                          <p:stCondLst>
                                            <p:cond delay="0"/>
                                          </p:stCondLst>
                                        </p:cTn>
                                        <p:tgtEl>
                                          <p:spTgt spid="63"/>
                                        </p:tgtEl>
                                        <p:attrNameLst>
                                          <p:attrName>style.visibility</p:attrName>
                                        </p:attrNameLst>
                                      </p:cBhvr>
                                      <p:to>
                                        <p:strVal val="hidden"/>
                                      </p:to>
                                    </p:set>
                                  </p:childTnLst>
                                </p:cTn>
                              </p:par>
                              <p:par>
                                <p:cTn id="98" presetID="1" presetClass="exit" presetSubtype="0" fill="hold" grpId="2" nodeType="withEffect">
                                  <p:stCondLst>
                                    <p:cond delay="0"/>
                                  </p:stCondLst>
                                  <p:childTnLst>
                                    <p:set>
                                      <p:cBhvr>
                                        <p:cTn id="99" dur="1" fill="hold">
                                          <p:stCondLst>
                                            <p:cond delay="0"/>
                                          </p:stCondLst>
                                        </p:cTn>
                                        <p:tgtEl>
                                          <p:spTgt spid="88"/>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169"/>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nodeType="clickEffect">
                                  <p:stCondLst>
                                    <p:cond delay="0"/>
                                  </p:stCondLst>
                                  <p:childTnLst>
                                    <p:set>
                                      <p:cBhvr>
                                        <p:cTn id="105" dur="1" fill="hold">
                                          <p:stCondLst>
                                            <p:cond delay="0"/>
                                          </p:stCondLst>
                                        </p:cTn>
                                        <p:tgtEl>
                                          <p:spTgt spid="70"/>
                                        </p:tgtEl>
                                        <p:attrNameLst>
                                          <p:attrName>style.visibility</p:attrName>
                                        </p:attrNameLst>
                                      </p:cBhvr>
                                      <p:to>
                                        <p:strVal val="hidden"/>
                                      </p:to>
                                    </p:set>
                                  </p:childTnLst>
                                </p:cTn>
                              </p:par>
                              <p:par>
                                <p:cTn id="106" presetID="1" presetClass="entr" presetSubtype="0" fill="hold" nodeType="withEffect">
                                  <p:stCondLst>
                                    <p:cond delay="0"/>
                                  </p:stCondLst>
                                  <p:childTnLst>
                                    <p:set>
                                      <p:cBhvr>
                                        <p:cTn id="107" dur="1" fill="hold">
                                          <p:stCondLst>
                                            <p:cond delay="0"/>
                                          </p:stCondLst>
                                        </p:cTn>
                                        <p:tgtEl>
                                          <p:spTgt spid="73"/>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170"/>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73"/>
                                        </p:tgtEl>
                                        <p:attrNameLst>
                                          <p:attrName>style.visibility</p:attrName>
                                        </p:attrNameLst>
                                      </p:cBhvr>
                                      <p:to>
                                        <p:strVal val="hidden"/>
                                      </p:to>
                                    </p:set>
                                  </p:childTnLst>
                                </p:cTn>
                              </p:par>
                              <p:par>
                                <p:cTn id="116" presetID="1" presetClass="entr" presetSubtype="0" fill="hold" nodeType="withEffect">
                                  <p:stCondLst>
                                    <p:cond delay="0"/>
                                  </p:stCondLst>
                                  <p:childTnLst>
                                    <p:set>
                                      <p:cBhvr>
                                        <p:cTn id="117" dur="1" fill="hold">
                                          <p:stCondLst>
                                            <p:cond delay="0"/>
                                          </p:stCondLst>
                                        </p:cTn>
                                        <p:tgtEl>
                                          <p:spTgt spid="70"/>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92"/>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91"/>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121"/>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171"/>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70"/>
                                        </p:tgtEl>
                                        <p:attrNameLst>
                                          <p:attrName>style.visibility</p:attrName>
                                        </p:attrNameLst>
                                      </p:cBhvr>
                                      <p:to>
                                        <p:strVal val="hidden"/>
                                      </p:to>
                                    </p:set>
                                  </p:childTnLst>
                                </p:cTn>
                              </p:par>
                              <p:par>
                                <p:cTn id="132" presetID="1" presetClass="entr" presetSubtype="0" fill="hold" nodeType="withEffect">
                                  <p:stCondLst>
                                    <p:cond delay="0"/>
                                  </p:stCondLst>
                                  <p:childTnLst>
                                    <p:set>
                                      <p:cBhvr>
                                        <p:cTn id="133" dur="1" fill="hold">
                                          <p:stCondLst>
                                            <p:cond delay="0"/>
                                          </p:stCondLst>
                                        </p:cTn>
                                        <p:tgtEl>
                                          <p:spTgt spid="73"/>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0" presetClass="path" presetSubtype="0" accel="50000" decel="50000" fill="hold" grpId="1" nodeType="clickEffect">
                                  <p:stCondLst>
                                    <p:cond delay="0"/>
                                  </p:stCondLst>
                                  <p:childTnLst>
                                    <p:animMotion origin="layout" path="M 0 0 L -0.13385 0 " pathEditMode="relative" ptsTypes="AA">
                                      <p:cBhvr>
                                        <p:cTn id="137" dur="2000" fill="hold"/>
                                        <p:tgtEl>
                                          <p:spTgt spid="61"/>
                                        </p:tgtEl>
                                        <p:attrNameLst>
                                          <p:attrName>ppt_x</p:attrName>
                                          <p:attrName>ppt_y</p:attrName>
                                        </p:attrNameLst>
                                      </p:cBhvr>
                                    </p:animMotion>
                                  </p:childTnLst>
                                </p:cTn>
                              </p:par>
                            </p:childTnLst>
                          </p:cTn>
                        </p:par>
                      </p:childTnLst>
                    </p:cTn>
                  </p:par>
                  <p:par>
                    <p:cTn id="138" fill="hold">
                      <p:stCondLst>
                        <p:cond delay="indefinite"/>
                      </p:stCondLst>
                      <p:childTnLst>
                        <p:par>
                          <p:cTn id="139" fill="hold">
                            <p:stCondLst>
                              <p:cond delay="0"/>
                            </p:stCondLst>
                            <p:childTnLst>
                              <p:par>
                                <p:cTn id="140" presetID="1" presetClass="exit" presetSubtype="0" fill="hold" grpId="1" nodeType="clickEffect">
                                  <p:stCondLst>
                                    <p:cond delay="0"/>
                                  </p:stCondLst>
                                  <p:childTnLst>
                                    <p:set>
                                      <p:cBhvr>
                                        <p:cTn id="141" dur="1" fill="hold">
                                          <p:stCondLst>
                                            <p:cond delay="0"/>
                                          </p:stCondLst>
                                        </p:cTn>
                                        <p:tgtEl>
                                          <p:spTgt spid="4"/>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92"/>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78"/>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110"/>
                                        </p:tgtEl>
                                        <p:attrNameLst>
                                          <p:attrName>style.visibility</p:attrName>
                                        </p:attrNameLst>
                                      </p:cBhvr>
                                      <p:to>
                                        <p:strVal val="hidden"/>
                                      </p:to>
                                    </p:set>
                                  </p:childTnLst>
                                </p:cTn>
                              </p:par>
                              <p:par>
                                <p:cTn id="148" presetID="1" presetClass="entr" presetSubtype="0" fill="hold" nodeType="withEffect">
                                  <p:stCondLst>
                                    <p:cond delay="0"/>
                                  </p:stCondLst>
                                  <p:childTnLst>
                                    <p:set>
                                      <p:cBhvr>
                                        <p:cTn id="149" dur="1" fill="hold">
                                          <p:stCondLst>
                                            <p:cond delay="0"/>
                                          </p:stCondLst>
                                        </p:cTn>
                                        <p:tgtEl>
                                          <p:spTgt spid="97"/>
                                        </p:tgtEl>
                                        <p:attrNameLst>
                                          <p:attrName>style.visibility</p:attrName>
                                        </p:attrNameLst>
                                      </p:cBhvr>
                                      <p:to>
                                        <p:strVal val="visible"/>
                                      </p:to>
                                    </p:set>
                                  </p:childTnLst>
                                </p:cTn>
                              </p:par>
                              <p:par>
                                <p:cTn id="150" presetID="1" presetClass="entr" presetSubtype="0" fill="hold" nodeType="withEffect">
                                  <p:stCondLst>
                                    <p:cond delay="0"/>
                                  </p:stCondLst>
                                  <p:childTnLst>
                                    <p:set>
                                      <p:cBhvr>
                                        <p:cTn id="151" dur="1" fill="hold">
                                          <p:stCondLst>
                                            <p:cond delay="0"/>
                                          </p:stCondLst>
                                        </p:cTn>
                                        <p:tgtEl>
                                          <p:spTgt spid="128"/>
                                        </p:tgtEl>
                                        <p:attrNameLst>
                                          <p:attrName>style.visibility</p:attrName>
                                        </p:attrNameLst>
                                      </p:cBhvr>
                                      <p:to>
                                        <p:strVal val="visible"/>
                                      </p:to>
                                    </p:set>
                                  </p:childTnLst>
                                </p:cTn>
                              </p:par>
                              <p:par>
                                <p:cTn id="152" presetID="1" presetClass="entr" presetSubtype="0" fill="hold" nodeType="withEffect">
                                  <p:stCondLst>
                                    <p:cond delay="0"/>
                                  </p:stCondLst>
                                  <p:childTnLst>
                                    <p:set>
                                      <p:cBhvr>
                                        <p:cTn id="153" dur="1" fill="hold">
                                          <p:stCondLst>
                                            <p:cond delay="0"/>
                                          </p:stCondLst>
                                        </p:cTn>
                                        <p:tgtEl>
                                          <p:spTgt spid="172"/>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9" presetClass="entr" presetSubtype="0" fill="hold" nodeType="clickEffect">
                                  <p:stCondLst>
                                    <p:cond delay="0"/>
                                  </p:stCondLst>
                                  <p:childTnLst>
                                    <p:set>
                                      <p:cBhvr>
                                        <p:cTn id="157" dur="1" fill="hold">
                                          <p:stCondLst>
                                            <p:cond delay="0"/>
                                          </p:stCondLst>
                                        </p:cTn>
                                        <p:tgtEl>
                                          <p:spTgt spid="99"/>
                                        </p:tgtEl>
                                        <p:attrNameLst>
                                          <p:attrName>style.visibility</p:attrName>
                                        </p:attrNameLst>
                                      </p:cBhvr>
                                      <p:to>
                                        <p:strVal val="visible"/>
                                      </p:to>
                                    </p:set>
                                    <p:animEffect transition="in" filter="dissolve">
                                      <p:cBhvr>
                                        <p:cTn id="15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9" grpId="0"/>
      <p:bldP spid="61" grpId="0" animBg="1"/>
      <p:bldP spid="61" grpId="1" animBg="1"/>
      <p:bldP spid="62" grpId="0" animBg="1"/>
      <p:bldP spid="62" grpId="1" animBg="1"/>
      <p:bldP spid="4" grpId="0" animBg="1"/>
      <p:bldP spid="4" grpId="1" animBg="1"/>
      <p:bldP spid="63" grpId="0" animBg="1"/>
      <p:bldP spid="63" grpId="1" animBg="1"/>
      <p:bldP spid="65" grpId="0" animBg="1"/>
      <p:bldP spid="65" grpId="1" animBg="1"/>
      <p:bldP spid="65" grpId="2" animBg="1"/>
      <p:bldP spid="66" grpId="0" animBg="1"/>
      <p:bldP spid="66" grpId="1" animBg="1"/>
      <p:bldP spid="66" grpId="2" animBg="1"/>
      <p:bldP spid="67" grpId="0"/>
      <p:bldP spid="68" grpId="0"/>
      <p:bldP spid="69" grpId="0"/>
      <p:bldP spid="78" grpId="0" animBg="1"/>
      <p:bldP spid="78" grpId="1" animBg="1"/>
      <p:bldP spid="79" grpId="0" animBg="1"/>
      <p:bldP spid="79" grpId="1" animBg="1"/>
      <p:bldP spid="79" grpId="2" animBg="1"/>
      <p:bldP spid="87" grpId="0" animBg="1"/>
      <p:bldP spid="87" grpId="1" animBg="1"/>
      <p:bldP spid="88" grpId="0" animBg="1"/>
      <p:bldP spid="88" grpId="1" animBg="1"/>
      <p:bldP spid="88" grpId="2" animBg="1"/>
      <p:bldP spid="89" grpId="0" animBg="1"/>
      <p:bldP spid="89" grpId="1" animBg="1"/>
      <p:bldP spid="91" grpId="0" animBg="1"/>
      <p:bldP spid="92" grpId="0" animBg="1"/>
      <p:bldP spid="9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593"/>
            <a:ext cx="12192000" cy="1325563"/>
          </a:xfrm>
        </p:spPr>
        <p:txBody>
          <a:bodyPr>
            <a:normAutofit/>
          </a:bodyPr>
          <a:lstStyle/>
          <a:p>
            <a:pPr algn="ctr"/>
            <a:r>
              <a:rPr lang="en-US" b="1" dirty="0" err="1">
                <a:latin typeface="Avenir Book" charset="0"/>
                <a:ea typeface="Avenir Book" charset="0"/>
                <a:cs typeface="Avenir Book" charset="0"/>
              </a:rPr>
              <a:t>SliceNDice</a:t>
            </a:r>
            <a:r>
              <a:rPr lang="en-US" b="1" dirty="0">
                <a:latin typeface="Avenir Book" charset="0"/>
                <a:ea typeface="Avenir Book" charset="0"/>
                <a:cs typeface="Avenir Book" charset="0"/>
              </a:rPr>
              <a:t> Algorithm</a:t>
            </a:r>
          </a:p>
        </p:txBody>
      </p:sp>
      <p:sp>
        <p:nvSpPr>
          <p:cNvPr id="13" name="Google Shape;295;p31">
            <a:extLst>
              <a:ext uri="{FF2B5EF4-FFF2-40B4-BE49-F238E27FC236}">
                <a16:creationId xmlns:a16="http://schemas.microsoft.com/office/drawing/2014/main" id="{14B80369-321D-3F41-8F70-43E69796B2B3}"/>
              </a:ext>
            </a:extLst>
          </p:cNvPr>
          <p:cNvSpPr txBox="1"/>
          <p:nvPr/>
        </p:nvSpPr>
        <p:spPr>
          <a:xfrm>
            <a:off x="847283" y="1512741"/>
            <a:ext cx="8277726" cy="1916259"/>
          </a:xfrm>
          <a:prstGeom prst="rect">
            <a:avLst/>
          </a:prstGeom>
          <a:noFill/>
          <a:ln>
            <a:noFill/>
          </a:ln>
        </p:spPr>
        <p:txBody>
          <a:bodyPr spcFirstLastPara="1" wrap="square" lIns="91425" tIns="91425" rIns="91425" bIns="91425" anchor="t" anchorCtr="0">
            <a:noAutofit/>
          </a:bodyPr>
          <a:lstStyle/>
          <a:p>
            <a:pPr marL="114300" marR="0" lvl="0" algn="l" rtl="0">
              <a:lnSpc>
                <a:spcPct val="100000"/>
              </a:lnSpc>
              <a:spcBef>
                <a:spcPts val="0"/>
              </a:spcBef>
              <a:spcAft>
                <a:spcPts val="0"/>
              </a:spcAft>
              <a:buClr>
                <a:schemeClr val="dk1"/>
              </a:buClr>
              <a:buSzPts val="1800"/>
            </a:pPr>
            <a:r>
              <a:rPr lang="en-US" sz="3200" dirty="0">
                <a:solidFill>
                  <a:schemeClr val="dk1"/>
                </a:solidFill>
                <a:latin typeface="Avenir"/>
                <a:ea typeface="Avenir"/>
                <a:cs typeface="Avenir"/>
                <a:sym typeface="Avenir"/>
              </a:rPr>
              <a:t>How to choose good seeds?</a:t>
            </a:r>
            <a:endParaRPr sz="3200" dirty="0">
              <a:solidFill>
                <a:schemeClr val="dk1"/>
              </a:solidFill>
              <a:latin typeface="Avenir"/>
              <a:ea typeface="Avenir"/>
              <a:cs typeface="Avenir"/>
              <a:sym typeface="Avenir"/>
            </a:endParaRPr>
          </a:p>
        </p:txBody>
      </p:sp>
      <p:sp>
        <p:nvSpPr>
          <p:cNvPr id="14" name="Google Shape;458;p38">
            <a:extLst>
              <a:ext uri="{FF2B5EF4-FFF2-40B4-BE49-F238E27FC236}">
                <a16:creationId xmlns:a16="http://schemas.microsoft.com/office/drawing/2014/main" id="{455D9072-C925-8845-9BD1-9EBE92A947D4}"/>
              </a:ext>
            </a:extLst>
          </p:cNvPr>
          <p:cNvSpPr txBox="1"/>
          <p:nvPr/>
        </p:nvSpPr>
        <p:spPr>
          <a:xfrm>
            <a:off x="1521372" y="2373252"/>
            <a:ext cx="11361584" cy="5532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Arial" panose="020B0604020202020204" pitchFamily="34" charset="0"/>
              <a:buChar char="•"/>
            </a:pPr>
            <a:r>
              <a:rPr lang="en-US" sz="2400" dirty="0">
                <a:latin typeface="Avenir"/>
                <a:ea typeface="Avenir"/>
                <a:cs typeface="Avenir"/>
                <a:sym typeface="Avenir"/>
              </a:rPr>
              <a:t>See paper, </a:t>
            </a:r>
            <a:r>
              <a:rPr lang="en-US" sz="2400" b="1" dirty="0">
                <a:latin typeface="Avenir"/>
                <a:ea typeface="Avenir"/>
                <a:cs typeface="Avenir"/>
                <a:sym typeface="Avenir"/>
              </a:rPr>
              <a:t>”</a:t>
            </a:r>
            <a:r>
              <a:rPr lang="en-US" sz="2400" b="1" dirty="0" err="1">
                <a:latin typeface="Avenir"/>
                <a:ea typeface="Avenir"/>
                <a:cs typeface="Avenir"/>
                <a:sym typeface="Avenir"/>
              </a:rPr>
              <a:t>GreedySeed</a:t>
            </a:r>
            <a:r>
              <a:rPr lang="en-US" sz="2400" b="1" dirty="0">
                <a:latin typeface="Avenir"/>
                <a:ea typeface="Avenir"/>
                <a:cs typeface="Avenir"/>
                <a:sym typeface="Avenir"/>
              </a:rPr>
              <a:t>”</a:t>
            </a:r>
            <a:r>
              <a:rPr lang="en-US" sz="2400" dirty="0">
                <a:latin typeface="Avenir"/>
                <a:ea typeface="Avenir"/>
                <a:cs typeface="Avenir"/>
                <a:sym typeface="Avenir"/>
              </a:rPr>
              <a:t> efficient seeding technique</a:t>
            </a:r>
            <a:endParaRPr sz="2400" dirty="0">
              <a:latin typeface="Avenir"/>
              <a:ea typeface="Avenir"/>
              <a:cs typeface="Avenir"/>
              <a:sym typeface="Avenir"/>
            </a:endParaRPr>
          </a:p>
        </p:txBody>
      </p:sp>
      <p:sp>
        <p:nvSpPr>
          <p:cNvPr id="6" name="Google Shape;295;p31">
            <a:extLst>
              <a:ext uri="{FF2B5EF4-FFF2-40B4-BE49-F238E27FC236}">
                <a16:creationId xmlns:a16="http://schemas.microsoft.com/office/drawing/2014/main" id="{5753E611-201A-0443-9F7A-0D5729AD87E1}"/>
              </a:ext>
            </a:extLst>
          </p:cNvPr>
          <p:cNvSpPr txBox="1"/>
          <p:nvPr/>
        </p:nvSpPr>
        <p:spPr>
          <a:xfrm>
            <a:off x="830417" y="3726903"/>
            <a:ext cx="11361583" cy="887828"/>
          </a:xfrm>
          <a:prstGeom prst="rect">
            <a:avLst/>
          </a:prstGeom>
          <a:noFill/>
          <a:ln>
            <a:noFill/>
          </a:ln>
        </p:spPr>
        <p:txBody>
          <a:bodyPr spcFirstLastPara="1" wrap="square" lIns="91425" tIns="91425" rIns="91425" bIns="91425" anchor="t" anchorCtr="0">
            <a:noAutofit/>
          </a:bodyPr>
          <a:lstStyle/>
          <a:p>
            <a:pPr marL="114300" marR="0" lvl="0" algn="l" rtl="0">
              <a:lnSpc>
                <a:spcPct val="100000"/>
              </a:lnSpc>
              <a:spcBef>
                <a:spcPts val="0"/>
              </a:spcBef>
              <a:spcAft>
                <a:spcPts val="0"/>
              </a:spcAft>
              <a:buClr>
                <a:schemeClr val="dk1"/>
              </a:buClr>
              <a:buSzPts val="1800"/>
            </a:pPr>
            <a:r>
              <a:rPr lang="en-US" sz="3200" dirty="0">
                <a:solidFill>
                  <a:schemeClr val="dk1"/>
                </a:solidFill>
                <a:latin typeface="Avenir"/>
                <a:ea typeface="Avenir"/>
                <a:cs typeface="Avenir"/>
                <a:sym typeface="Avenir"/>
              </a:rPr>
              <a:t>How to pick best node / views at each iteration?</a:t>
            </a:r>
            <a:endParaRPr sz="3200" dirty="0">
              <a:solidFill>
                <a:schemeClr val="dk1"/>
              </a:solidFill>
              <a:latin typeface="Avenir"/>
              <a:ea typeface="Avenir"/>
              <a:cs typeface="Avenir"/>
              <a:sym typeface="Avenir"/>
            </a:endParaRPr>
          </a:p>
        </p:txBody>
      </p:sp>
      <p:sp>
        <p:nvSpPr>
          <p:cNvPr id="9" name="Google Shape;458;p38">
            <a:extLst>
              <a:ext uri="{FF2B5EF4-FFF2-40B4-BE49-F238E27FC236}">
                <a16:creationId xmlns:a16="http://schemas.microsoft.com/office/drawing/2014/main" id="{6DDB4B95-9639-D248-A7D9-B63AF41EE9DC}"/>
              </a:ext>
            </a:extLst>
          </p:cNvPr>
          <p:cNvSpPr txBox="1"/>
          <p:nvPr/>
        </p:nvSpPr>
        <p:spPr>
          <a:xfrm>
            <a:off x="1521372" y="4717049"/>
            <a:ext cx="7904513" cy="5532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Arial" panose="020B0604020202020204" pitchFamily="34" charset="0"/>
              <a:buChar char="•"/>
            </a:pPr>
            <a:r>
              <a:rPr lang="en-US" sz="2400" dirty="0">
                <a:latin typeface="Avenir"/>
                <a:ea typeface="Avenir"/>
                <a:cs typeface="Avenir"/>
                <a:sym typeface="Avenir"/>
              </a:rPr>
              <a:t>See paper, optimizations reduce metric computation from O(n</a:t>
            </a:r>
            <a:r>
              <a:rPr lang="en-US" sz="2400" baseline="30000" dirty="0">
                <a:latin typeface="Avenir"/>
                <a:ea typeface="Avenir"/>
                <a:cs typeface="Avenir"/>
                <a:sym typeface="Avenir"/>
              </a:rPr>
              <a:t>2</a:t>
            </a:r>
            <a:r>
              <a:rPr lang="en-US" sz="2400" dirty="0">
                <a:latin typeface="Avenir"/>
                <a:ea typeface="Avenir"/>
                <a:cs typeface="Avenir"/>
                <a:sym typeface="Avenir"/>
              </a:rPr>
              <a:t>) </a:t>
            </a:r>
            <a:r>
              <a:rPr lang="en-US" sz="2400" dirty="0">
                <a:latin typeface="Avenir"/>
                <a:ea typeface="Avenir"/>
                <a:cs typeface="Avenir"/>
                <a:sym typeface="Wingdings" pitchFamily="2" charset="2"/>
              </a:rPr>
              <a:t> O(n)</a:t>
            </a:r>
          </a:p>
          <a:p>
            <a:pPr marL="457200" lvl="0" indent="-457200" algn="l" rtl="0">
              <a:spcBef>
                <a:spcPts val="0"/>
              </a:spcBef>
              <a:spcAft>
                <a:spcPts val="0"/>
              </a:spcAft>
              <a:buFont typeface="Arial" panose="020B0604020202020204" pitchFamily="34" charset="0"/>
              <a:buChar char="•"/>
            </a:pPr>
            <a:r>
              <a:rPr lang="en-US" sz="2400" dirty="0">
                <a:latin typeface="Avenir"/>
                <a:ea typeface="Avenir"/>
                <a:cs typeface="Avenir"/>
                <a:sym typeface="Wingdings" pitchFamily="2" charset="2"/>
              </a:rPr>
              <a:t>Try all possibilities, pick locally optimal</a:t>
            </a:r>
          </a:p>
          <a:p>
            <a:pPr marL="0" lvl="0" indent="0" algn="l" rtl="0">
              <a:spcBef>
                <a:spcPts val="0"/>
              </a:spcBef>
              <a:spcAft>
                <a:spcPts val="0"/>
              </a:spcAft>
              <a:buNone/>
            </a:pPr>
            <a:endParaRPr sz="3200" dirty="0">
              <a:latin typeface="Avenir"/>
              <a:ea typeface="Avenir"/>
              <a:cs typeface="Avenir"/>
              <a:sym typeface="Avenir"/>
            </a:endParaRPr>
          </a:p>
        </p:txBody>
      </p:sp>
    </p:spTree>
    <p:extLst>
      <p:ext uri="{BB962C8B-B14F-4D97-AF65-F5344CB8AC3E}">
        <p14:creationId xmlns:p14="http://schemas.microsoft.com/office/powerpoint/2010/main" val="145910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6" grpId="0" build="allAtOnce"/>
      <p:bldP spid="9" grpId="0"/>
      <p:bldP spid="9" grpId="1"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12192000" cy="1325563"/>
          </a:xfrm>
        </p:spPr>
        <p:txBody>
          <a:bodyPr>
            <a:normAutofit/>
          </a:bodyPr>
          <a:lstStyle/>
          <a:p>
            <a:pPr algn="ctr"/>
            <a:r>
              <a:rPr lang="en-US" sz="8000" b="1" dirty="0">
                <a:latin typeface="Avenir Book" charset="0"/>
                <a:ea typeface="Avenir Book" charset="0"/>
                <a:cs typeface="Avenir Book" charset="0"/>
              </a:rPr>
              <a:t>Evaluation</a:t>
            </a:r>
          </a:p>
        </p:txBody>
      </p:sp>
    </p:spTree>
    <p:extLst>
      <p:ext uri="{BB962C8B-B14F-4D97-AF65-F5344CB8AC3E}">
        <p14:creationId xmlns:p14="http://schemas.microsoft.com/office/powerpoint/2010/main" val="1370317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2"/>
          <p:cNvSpPr txBox="1"/>
          <p:nvPr/>
        </p:nvSpPr>
        <p:spPr>
          <a:xfrm>
            <a:off x="436889" y="1481067"/>
            <a:ext cx="10985600" cy="525533"/>
          </a:xfrm>
          <a:prstGeom prst="rect">
            <a:avLst/>
          </a:prstGeom>
          <a:noFill/>
          <a:ln>
            <a:noFill/>
          </a:ln>
        </p:spPr>
        <p:txBody>
          <a:bodyPr spcFirstLastPara="1" wrap="square" lIns="121900" tIns="121900" rIns="121900" bIns="121900" anchor="t" anchorCtr="0">
            <a:noAutofit/>
          </a:bodyPr>
          <a:lstStyle/>
          <a:p>
            <a:pPr marL="609585" indent="-440256">
              <a:buClr>
                <a:schemeClr val="dk1"/>
              </a:buClr>
              <a:buSzPts val="1600"/>
              <a:buFont typeface="Avenir"/>
              <a:buChar char="●"/>
            </a:pPr>
            <a:r>
              <a:rPr lang="en" sz="2400" b="1" dirty="0">
                <a:solidFill>
                  <a:schemeClr val="dk1"/>
                </a:solidFill>
                <a:latin typeface="Avenir"/>
                <a:ea typeface="Avenir"/>
                <a:cs typeface="Avenir"/>
                <a:sym typeface="Avenir"/>
              </a:rPr>
              <a:t>89% precision </a:t>
            </a:r>
            <a:r>
              <a:rPr lang="en" sz="2400" dirty="0">
                <a:solidFill>
                  <a:schemeClr val="dk1"/>
                </a:solidFill>
                <a:latin typeface="Avenir"/>
                <a:ea typeface="Avenir"/>
                <a:cs typeface="Avenir"/>
                <a:sym typeface="Avenir"/>
              </a:rPr>
              <a:t>over Snap ad accounts from top-50 most suspicious rings</a:t>
            </a:r>
            <a:br>
              <a:rPr lang="en" sz="2400" dirty="0">
                <a:solidFill>
                  <a:schemeClr val="dk1"/>
                </a:solidFill>
                <a:latin typeface="Avenir"/>
                <a:ea typeface="Avenir"/>
                <a:cs typeface="Avenir"/>
                <a:sym typeface="Avenir"/>
              </a:rPr>
            </a:br>
            <a:endParaRPr sz="2400" dirty="0">
              <a:solidFill>
                <a:schemeClr val="dk1"/>
              </a:solidFill>
              <a:latin typeface="Avenir"/>
              <a:ea typeface="Avenir"/>
              <a:cs typeface="Avenir"/>
              <a:sym typeface="Avenir"/>
            </a:endParaRPr>
          </a:p>
        </p:txBody>
      </p:sp>
      <p:sp>
        <p:nvSpPr>
          <p:cNvPr id="301" name="Google Shape;301;p32"/>
          <p:cNvSpPr txBox="1">
            <a:spLocks noGrp="1"/>
          </p:cNvSpPr>
          <p:nvPr>
            <p:ph type="body" idx="1"/>
          </p:nvPr>
        </p:nvSpPr>
        <p:spPr>
          <a:xfrm>
            <a:off x="160421" y="390933"/>
            <a:ext cx="11774905" cy="973200"/>
          </a:xfrm>
          <a:prstGeom prst="rect">
            <a:avLst/>
          </a:prstGeom>
          <a:noFill/>
          <a:ln>
            <a:noFill/>
          </a:ln>
        </p:spPr>
        <p:txBody>
          <a:bodyPr spcFirstLastPara="1" vert="horz" wrap="square" lIns="41867" tIns="41867" rIns="41867" bIns="41867" rtlCol="0" anchor="t" anchorCtr="0">
            <a:noAutofit/>
          </a:bodyPr>
          <a:lstStyle/>
          <a:p>
            <a:pPr marL="0" indent="0"/>
            <a:r>
              <a:rPr lang="en" sz="5400" dirty="0">
                <a:latin typeface="Avenir"/>
                <a:ea typeface="Avenir"/>
                <a:cs typeface="Avenir"/>
                <a:sym typeface="Avenir"/>
              </a:rPr>
              <a:t>Case study: advertiser fraud</a:t>
            </a:r>
            <a:endParaRPr sz="1050" dirty="0">
              <a:latin typeface="Avenir"/>
              <a:ea typeface="Avenir"/>
              <a:cs typeface="Avenir"/>
              <a:sym typeface="Avenir"/>
            </a:endParaRPr>
          </a:p>
        </p:txBody>
      </p:sp>
      <p:pic>
        <p:nvPicPr>
          <p:cNvPr id="302" name="Google Shape;302;p32"/>
          <p:cNvPicPr preferRelativeResize="0"/>
          <p:nvPr/>
        </p:nvPicPr>
        <p:blipFill rotWithShape="1">
          <a:blip r:embed="rId3">
            <a:alphaModFix/>
          </a:blip>
          <a:srcRect l="49484"/>
          <a:stretch/>
        </p:blipFill>
        <p:spPr>
          <a:xfrm>
            <a:off x="6731237" y="2240366"/>
            <a:ext cx="2605403" cy="3200400"/>
          </a:xfrm>
          <a:prstGeom prst="rect">
            <a:avLst/>
          </a:prstGeom>
          <a:noFill/>
          <a:ln>
            <a:noFill/>
          </a:ln>
        </p:spPr>
      </p:pic>
      <p:sp>
        <p:nvSpPr>
          <p:cNvPr id="2" name="Rectangle 1">
            <a:extLst>
              <a:ext uri="{FF2B5EF4-FFF2-40B4-BE49-F238E27FC236}">
                <a16:creationId xmlns:a16="http://schemas.microsoft.com/office/drawing/2014/main" id="{E1AC288B-ED9E-E34C-8732-905AB56F29BE}"/>
              </a:ext>
            </a:extLst>
          </p:cNvPr>
          <p:cNvSpPr/>
          <p:nvPr/>
        </p:nvSpPr>
        <p:spPr>
          <a:xfrm>
            <a:off x="6223324" y="5691554"/>
            <a:ext cx="6096000" cy="369332"/>
          </a:xfrm>
          <a:prstGeom prst="rect">
            <a:avLst/>
          </a:prstGeom>
        </p:spPr>
        <p:txBody>
          <a:bodyPr>
            <a:spAutoFit/>
          </a:bodyPr>
          <a:lstStyle/>
          <a:p>
            <a:pPr marL="152396">
              <a:buClr>
                <a:schemeClr val="dk1"/>
              </a:buClr>
              <a:buSzPts val="1800"/>
            </a:pPr>
            <a:r>
              <a:rPr lang="en-US" dirty="0">
                <a:solidFill>
                  <a:schemeClr val="dk1"/>
                </a:solidFill>
                <a:latin typeface="Avenir"/>
                <a:ea typeface="Avenir"/>
                <a:cs typeface="Avenir"/>
                <a:sym typeface="Avenir"/>
              </a:rPr>
              <a:t>“stealthy” app-promotion fraud</a:t>
            </a:r>
          </a:p>
        </p:txBody>
      </p:sp>
      <p:sp>
        <p:nvSpPr>
          <p:cNvPr id="3" name="Rectangle 2">
            <a:extLst>
              <a:ext uri="{FF2B5EF4-FFF2-40B4-BE49-F238E27FC236}">
                <a16:creationId xmlns:a16="http://schemas.microsoft.com/office/drawing/2014/main" id="{1471A113-3BB9-9148-AE7D-A10B55872769}"/>
              </a:ext>
            </a:extLst>
          </p:cNvPr>
          <p:cNvSpPr/>
          <p:nvPr/>
        </p:nvSpPr>
        <p:spPr>
          <a:xfrm>
            <a:off x="2046986" y="5691554"/>
            <a:ext cx="3248646" cy="369332"/>
          </a:xfrm>
          <a:prstGeom prst="rect">
            <a:avLst/>
          </a:prstGeom>
        </p:spPr>
        <p:txBody>
          <a:bodyPr wrap="none">
            <a:spAutoFit/>
          </a:bodyPr>
          <a:lstStyle/>
          <a:p>
            <a:pPr marL="152396">
              <a:buClr>
                <a:schemeClr val="dk1"/>
              </a:buClr>
              <a:buSzPts val="1800"/>
            </a:pPr>
            <a:r>
              <a:rPr lang="en-US" dirty="0">
                <a:solidFill>
                  <a:schemeClr val="dk1"/>
                </a:solidFill>
                <a:latin typeface="Avenir"/>
                <a:ea typeface="Avenir"/>
                <a:cs typeface="Avenir"/>
                <a:sym typeface="Avenir"/>
              </a:rPr>
              <a:t>“blatant” e-commerce fraud</a:t>
            </a:r>
          </a:p>
        </p:txBody>
      </p:sp>
      <p:pic>
        <p:nvPicPr>
          <p:cNvPr id="7" name="Google Shape;302;p32">
            <a:extLst>
              <a:ext uri="{FF2B5EF4-FFF2-40B4-BE49-F238E27FC236}">
                <a16:creationId xmlns:a16="http://schemas.microsoft.com/office/drawing/2014/main" id="{47A971F4-DF61-1640-A6ED-55092B06C6F3}"/>
              </a:ext>
            </a:extLst>
          </p:cNvPr>
          <p:cNvPicPr preferRelativeResize="0"/>
          <p:nvPr/>
        </p:nvPicPr>
        <p:blipFill rotWithShape="1">
          <a:blip r:embed="rId3">
            <a:alphaModFix/>
          </a:blip>
          <a:srcRect r="49484"/>
          <a:stretch/>
        </p:blipFill>
        <p:spPr>
          <a:xfrm>
            <a:off x="2505514" y="2248877"/>
            <a:ext cx="2605403" cy="3200400"/>
          </a:xfrm>
          <a:prstGeom prst="rect">
            <a:avLst/>
          </a:prstGeom>
          <a:noFill/>
          <a:ln>
            <a:noFill/>
          </a:ln>
        </p:spPr>
      </p:pic>
      <p:sp>
        <p:nvSpPr>
          <p:cNvPr id="4" name="Rectangle 3">
            <a:extLst>
              <a:ext uri="{FF2B5EF4-FFF2-40B4-BE49-F238E27FC236}">
                <a16:creationId xmlns:a16="http://schemas.microsoft.com/office/drawing/2014/main" id="{C3705C52-8B85-7844-9425-56EB48A4D225}"/>
              </a:ext>
            </a:extLst>
          </p:cNvPr>
          <p:cNvSpPr/>
          <p:nvPr/>
        </p:nvSpPr>
        <p:spPr>
          <a:xfrm>
            <a:off x="5634892" y="3290277"/>
            <a:ext cx="461108" cy="111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4701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3"/>
          <p:cNvSpPr txBox="1"/>
          <p:nvPr/>
        </p:nvSpPr>
        <p:spPr>
          <a:xfrm>
            <a:off x="534733" y="1607167"/>
            <a:ext cx="11422800" cy="4238400"/>
          </a:xfrm>
          <a:prstGeom prst="rect">
            <a:avLst/>
          </a:prstGeom>
          <a:noFill/>
          <a:ln>
            <a:noFill/>
          </a:ln>
        </p:spPr>
        <p:txBody>
          <a:bodyPr spcFirstLastPara="1" wrap="square" lIns="121900" tIns="121900" rIns="121900" bIns="121900" anchor="t" anchorCtr="0">
            <a:noAutofit/>
          </a:bodyPr>
          <a:lstStyle/>
          <a:p>
            <a:pPr marL="609585" indent="-440256">
              <a:buClr>
                <a:schemeClr val="dk1"/>
              </a:buClr>
              <a:buSzPts val="1600"/>
              <a:buFont typeface="Avenir"/>
              <a:buChar char="●"/>
            </a:pPr>
            <a:r>
              <a:rPr lang="en" sz="2133" dirty="0">
                <a:solidFill>
                  <a:schemeClr val="dk1"/>
                </a:solidFill>
                <a:latin typeface="Avenir"/>
                <a:ea typeface="Avenir"/>
                <a:cs typeface="Avenir"/>
                <a:sym typeface="Avenir"/>
              </a:rPr>
              <a:t>Better than state-of-the-art performance on a variety of simulated attack settings.</a:t>
            </a:r>
          </a:p>
          <a:p>
            <a:pPr marL="609585" indent="-440256">
              <a:buClr>
                <a:schemeClr val="dk1"/>
              </a:buClr>
              <a:buSzPts val="1600"/>
              <a:buFont typeface="Avenir"/>
              <a:buChar char="●"/>
            </a:pPr>
            <a:endParaRPr lang="en" sz="2133" dirty="0">
              <a:solidFill>
                <a:schemeClr val="dk1"/>
              </a:solidFill>
              <a:latin typeface="Avenir"/>
              <a:ea typeface="Avenir"/>
              <a:cs typeface="Avenir"/>
              <a:sym typeface="Avenir"/>
            </a:endParaRPr>
          </a:p>
          <a:p>
            <a:pPr marL="609585" indent="-440256">
              <a:buClr>
                <a:schemeClr val="dk1"/>
              </a:buClr>
              <a:buSzPts val="1600"/>
              <a:buFont typeface="Avenir"/>
              <a:buChar char="●"/>
            </a:pPr>
            <a:endParaRPr lang="en" sz="2133" dirty="0">
              <a:solidFill>
                <a:schemeClr val="dk1"/>
              </a:solidFill>
              <a:latin typeface="Avenir"/>
              <a:ea typeface="Avenir"/>
              <a:cs typeface="Avenir"/>
              <a:sym typeface="Avenir"/>
            </a:endParaRPr>
          </a:p>
          <a:p>
            <a:pPr marL="609585" indent="-440256">
              <a:buClr>
                <a:schemeClr val="dk1"/>
              </a:buClr>
              <a:buSzPts val="1600"/>
              <a:buFont typeface="Avenir"/>
              <a:buChar char="●"/>
            </a:pPr>
            <a:endParaRPr lang="en" sz="2133" dirty="0">
              <a:solidFill>
                <a:schemeClr val="dk1"/>
              </a:solidFill>
              <a:latin typeface="Avenir"/>
              <a:ea typeface="Avenir"/>
              <a:cs typeface="Avenir"/>
              <a:sym typeface="Avenir"/>
            </a:endParaRPr>
          </a:p>
          <a:p>
            <a:pPr marL="609585" indent="-440256">
              <a:buClr>
                <a:schemeClr val="dk1"/>
              </a:buClr>
              <a:buSzPts val="1600"/>
              <a:buFont typeface="Avenir"/>
              <a:buChar char="●"/>
            </a:pPr>
            <a:endParaRPr lang="en" sz="2133" dirty="0">
              <a:solidFill>
                <a:schemeClr val="dk1"/>
              </a:solidFill>
              <a:latin typeface="Avenir"/>
              <a:ea typeface="Avenir"/>
              <a:cs typeface="Avenir"/>
              <a:sym typeface="Avenir"/>
            </a:endParaRPr>
          </a:p>
          <a:p>
            <a:pPr marL="609585" indent="-440256">
              <a:buClr>
                <a:schemeClr val="dk1"/>
              </a:buClr>
              <a:buSzPts val="1600"/>
              <a:buFont typeface="Avenir"/>
              <a:buChar char="●"/>
            </a:pPr>
            <a:endParaRPr lang="en" sz="2133" dirty="0">
              <a:solidFill>
                <a:schemeClr val="dk1"/>
              </a:solidFill>
              <a:latin typeface="Avenir"/>
              <a:ea typeface="Avenir"/>
              <a:cs typeface="Avenir"/>
              <a:sym typeface="Avenir"/>
            </a:endParaRPr>
          </a:p>
          <a:p>
            <a:pPr marL="609585" indent="-440256">
              <a:buClr>
                <a:schemeClr val="dk1"/>
              </a:buClr>
              <a:buSzPts val="1600"/>
              <a:buFont typeface="Avenir"/>
              <a:buChar char="●"/>
            </a:pPr>
            <a:endParaRPr lang="en" sz="2133" dirty="0">
              <a:solidFill>
                <a:schemeClr val="dk1"/>
              </a:solidFill>
              <a:latin typeface="Avenir"/>
              <a:ea typeface="Avenir"/>
              <a:cs typeface="Avenir"/>
              <a:sym typeface="Avenir"/>
            </a:endParaRPr>
          </a:p>
          <a:p>
            <a:pPr marL="609585" indent="-440256">
              <a:buClr>
                <a:schemeClr val="dk1"/>
              </a:buClr>
              <a:buSzPts val="1600"/>
              <a:buFont typeface="Avenir"/>
              <a:buChar char="●"/>
            </a:pPr>
            <a:r>
              <a:rPr lang="en" sz="2133" dirty="0">
                <a:solidFill>
                  <a:schemeClr val="dk1"/>
                </a:solidFill>
                <a:latin typeface="Avenir"/>
                <a:ea typeface="Avenir"/>
                <a:cs typeface="Avenir"/>
                <a:sym typeface="Avenir"/>
              </a:rPr>
              <a:t>Compared with</a:t>
            </a:r>
          </a:p>
          <a:p>
            <a:pPr marL="1066785" lvl="1" indent="-440256">
              <a:buClr>
                <a:schemeClr val="dk1"/>
              </a:buClr>
              <a:buSzPts val="1600"/>
              <a:buFont typeface="Avenir"/>
              <a:buChar char="●"/>
            </a:pPr>
            <a:r>
              <a:rPr lang="en" sz="2133" dirty="0" err="1">
                <a:solidFill>
                  <a:schemeClr val="dk1"/>
                </a:solidFill>
                <a:latin typeface="Avenir"/>
                <a:ea typeface="Avenir"/>
                <a:cs typeface="Avenir"/>
                <a:sym typeface="Avenir"/>
              </a:rPr>
              <a:t>Mzoom</a:t>
            </a:r>
            <a:r>
              <a:rPr lang="en" sz="2133" dirty="0">
                <a:solidFill>
                  <a:schemeClr val="dk1"/>
                </a:solidFill>
                <a:latin typeface="Avenir"/>
                <a:ea typeface="Avenir"/>
                <a:cs typeface="Avenir"/>
                <a:sym typeface="Avenir"/>
              </a:rPr>
              <a:t> (Shin et </a:t>
            </a:r>
            <a:r>
              <a:rPr lang="en-US" sz="2133" dirty="0">
                <a:solidFill>
                  <a:schemeClr val="dk1"/>
                </a:solidFill>
                <a:latin typeface="Avenir"/>
                <a:ea typeface="Avenir"/>
                <a:cs typeface="Avenir"/>
                <a:sym typeface="Avenir"/>
              </a:rPr>
              <a:t>al., 2016)</a:t>
            </a:r>
            <a:endParaRPr lang="en" sz="2133" dirty="0">
              <a:solidFill>
                <a:schemeClr val="dk1"/>
              </a:solidFill>
              <a:latin typeface="Avenir"/>
              <a:ea typeface="Avenir"/>
              <a:cs typeface="Avenir"/>
              <a:sym typeface="Avenir"/>
            </a:endParaRPr>
          </a:p>
          <a:p>
            <a:pPr marL="1066785" lvl="1" indent="-440256">
              <a:buClr>
                <a:schemeClr val="dk1"/>
              </a:buClr>
              <a:buSzPts val="1600"/>
              <a:buFont typeface="Avenir"/>
              <a:buChar char="●"/>
            </a:pPr>
            <a:r>
              <a:rPr lang="en" sz="2133" dirty="0">
                <a:solidFill>
                  <a:schemeClr val="dk1"/>
                </a:solidFill>
                <a:latin typeface="Avenir"/>
                <a:ea typeface="Avenir"/>
                <a:cs typeface="Avenir"/>
                <a:sym typeface="Avenir"/>
              </a:rPr>
              <a:t>PARAFRAC (Mao et </a:t>
            </a:r>
            <a:r>
              <a:rPr lang="en-US" sz="2133" dirty="0">
                <a:solidFill>
                  <a:schemeClr val="dk1"/>
                </a:solidFill>
                <a:latin typeface="Avenir"/>
                <a:ea typeface="Avenir"/>
                <a:cs typeface="Avenir"/>
                <a:sym typeface="Avenir"/>
              </a:rPr>
              <a:t>al, 2014)</a:t>
            </a:r>
          </a:p>
          <a:p>
            <a:pPr marL="1066785" lvl="1" indent="-440256">
              <a:buClr>
                <a:schemeClr val="dk1"/>
              </a:buClr>
              <a:buSzPts val="1600"/>
              <a:buFont typeface="Avenir"/>
              <a:buChar char="●"/>
            </a:pPr>
            <a:r>
              <a:rPr lang="en" sz="2133" dirty="0" err="1">
                <a:solidFill>
                  <a:schemeClr val="dk1"/>
                </a:solidFill>
                <a:latin typeface="Avenir"/>
                <a:ea typeface="Avenir"/>
                <a:cs typeface="Avenir"/>
                <a:sym typeface="Avenir"/>
              </a:rPr>
              <a:t>AvgDeg</a:t>
            </a:r>
            <a:r>
              <a:rPr lang="en" sz="2133" dirty="0">
                <a:solidFill>
                  <a:schemeClr val="dk1"/>
                </a:solidFill>
                <a:latin typeface="Avenir"/>
                <a:ea typeface="Avenir"/>
                <a:cs typeface="Avenir"/>
                <a:sym typeface="Avenir"/>
              </a:rPr>
              <a:t> (</a:t>
            </a:r>
            <a:r>
              <a:rPr lang="en" sz="2133" dirty="0" err="1">
                <a:solidFill>
                  <a:schemeClr val="dk1"/>
                </a:solidFill>
                <a:latin typeface="Avenir"/>
                <a:ea typeface="Avenir"/>
                <a:cs typeface="Avenir"/>
                <a:sym typeface="Avenir"/>
              </a:rPr>
              <a:t>Charikar</a:t>
            </a:r>
            <a:r>
              <a:rPr lang="en" sz="2133" dirty="0">
                <a:solidFill>
                  <a:schemeClr val="dk1"/>
                </a:solidFill>
                <a:latin typeface="Avenir"/>
                <a:ea typeface="Avenir"/>
                <a:cs typeface="Avenir"/>
                <a:sym typeface="Avenir"/>
              </a:rPr>
              <a:t> et al., 2000)</a:t>
            </a:r>
          </a:p>
          <a:p>
            <a:pPr marL="1066785" lvl="1" indent="-440256">
              <a:buClr>
                <a:schemeClr val="dk1"/>
              </a:buClr>
              <a:buSzPts val="1600"/>
              <a:buFont typeface="Avenir"/>
              <a:buChar char="●"/>
            </a:pPr>
            <a:r>
              <a:rPr lang="en" sz="2133" dirty="0">
                <a:solidFill>
                  <a:schemeClr val="dk1"/>
                </a:solidFill>
                <a:latin typeface="Avenir"/>
                <a:ea typeface="Avenir"/>
                <a:cs typeface="Avenir"/>
                <a:sym typeface="Avenir"/>
              </a:rPr>
              <a:t>MAF (</a:t>
            </a:r>
            <a:r>
              <a:rPr lang="en" sz="2133" dirty="0" err="1">
                <a:solidFill>
                  <a:schemeClr val="dk1"/>
                </a:solidFill>
                <a:latin typeface="Avenir"/>
                <a:ea typeface="Avenir"/>
                <a:cs typeface="Avenir"/>
                <a:sym typeface="Avenir"/>
              </a:rPr>
              <a:t>Maruhashi</a:t>
            </a:r>
            <a:r>
              <a:rPr lang="en" sz="2133" dirty="0">
                <a:solidFill>
                  <a:schemeClr val="dk1"/>
                </a:solidFill>
                <a:latin typeface="Avenir"/>
                <a:ea typeface="Avenir"/>
                <a:cs typeface="Avenir"/>
                <a:sym typeface="Avenir"/>
              </a:rPr>
              <a:t> et al., 2011)</a:t>
            </a:r>
          </a:p>
          <a:p>
            <a:pPr marL="1066785" lvl="1" indent="-440256">
              <a:buClr>
                <a:schemeClr val="dk1"/>
              </a:buClr>
              <a:buSzPts val="1600"/>
              <a:buFont typeface="Avenir"/>
              <a:buChar char="●"/>
            </a:pPr>
            <a:r>
              <a:rPr lang="en" sz="2133" dirty="0">
                <a:solidFill>
                  <a:schemeClr val="dk1"/>
                </a:solidFill>
                <a:latin typeface="Avenir"/>
                <a:ea typeface="Avenir"/>
                <a:cs typeface="Avenir"/>
                <a:sym typeface="Avenir"/>
              </a:rPr>
              <a:t>SVD (</a:t>
            </a:r>
            <a:r>
              <a:rPr lang="en" sz="2133" dirty="0" err="1">
                <a:solidFill>
                  <a:schemeClr val="dk1"/>
                </a:solidFill>
                <a:latin typeface="Avenir"/>
                <a:ea typeface="Avenir"/>
                <a:cs typeface="Avenir"/>
                <a:sym typeface="Avenir"/>
              </a:rPr>
              <a:t>Parakash</a:t>
            </a:r>
            <a:r>
              <a:rPr lang="en" sz="2133" dirty="0">
                <a:solidFill>
                  <a:schemeClr val="dk1"/>
                </a:solidFill>
                <a:latin typeface="Avenir"/>
                <a:ea typeface="Avenir"/>
                <a:cs typeface="Avenir"/>
                <a:sym typeface="Avenir"/>
              </a:rPr>
              <a:t> et al., 2010)</a:t>
            </a:r>
            <a:br>
              <a:rPr lang="en" sz="2133" dirty="0">
                <a:solidFill>
                  <a:schemeClr val="dk1"/>
                </a:solidFill>
                <a:latin typeface="Avenir"/>
                <a:ea typeface="Avenir"/>
                <a:cs typeface="Avenir"/>
                <a:sym typeface="Avenir"/>
              </a:rPr>
            </a:br>
            <a:br>
              <a:rPr lang="en" sz="2133" dirty="0">
                <a:solidFill>
                  <a:schemeClr val="dk1"/>
                </a:solidFill>
                <a:latin typeface="Avenir"/>
                <a:ea typeface="Avenir"/>
                <a:cs typeface="Avenir"/>
                <a:sym typeface="Avenir"/>
              </a:rPr>
            </a:br>
            <a:br>
              <a:rPr lang="en" sz="2133" dirty="0">
                <a:solidFill>
                  <a:schemeClr val="dk1"/>
                </a:solidFill>
                <a:latin typeface="Avenir"/>
                <a:ea typeface="Avenir"/>
                <a:cs typeface="Avenir"/>
                <a:sym typeface="Avenir"/>
              </a:rPr>
            </a:br>
            <a:br>
              <a:rPr lang="en" sz="2133" dirty="0">
                <a:solidFill>
                  <a:schemeClr val="dk1"/>
                </a:solidFill>
                <a:latin typeface="Avenir"/>
                <a:ea typeface="Avenir"/>
                <a:cs typeface="Avenir"/>
                <a:sym typeface="Avenir"/>
              </a:rPr>
            </a:br>
            <a:br>
              <a:rPr lang="en" sz="2133" dirty="0">
                <a:solidFill>
                  <a:schemeClr val="dk1"/>
                </a:solidFill>
                <a:latin typeface="Avenir"/>
                <a:ea typeface="Avenir"/>
                <a:cs typeface="Avenir"/>
                <a:sym typeface="Avenir"/>
              </a:rPr>
            </a:br>
            <a:br>
              <a:rPr lang="en" sz="2133" dirty="0">
                <a:solidFill>
                  <a:schemeClr val="dk1"/>
                </a:solidFill>
                <a:latin typeface="Avenir"/>
                <a:ea typeface="Avenir"/>
                <a:cs typeface="Avenir"/>
                <a:sym typeface="Avenir"/>
              </a:rPr>
            </a:br>
            <a:endParaRPr sz="2133" dirty="0">
              <a:solidFill>
                <a:schemeClr val="dk1"/>
              </a:solidFill>
              <a:latin typeface="Avenir"/>
              <a:ea typeface="Avenir"/>
              <a:cs typeface="Avenir"/>
              <a:sym typeface="Avenir"/>
            </a:endParaRPr>
          </a:p>
        </p:txBody>
      </p:sp>
      <p:sp>
        <p:nvSpPr>
          <p:cNvPr id="308" name="Google Shape;308;p33"/>
          <p:cNvSpPr txBox="1">
            <a:spLocks noGrp="1"/>
          </p:cNvSpPr>
          <p:nvPr>
            <p:ph type="body" idx="1"/>
          </p:nvPr>
        </p:nvSpPr>
        <p:spPr>
          <a:xfrm>
            <a:off x="1718400" y="390933"/>
            <a:ext cx="8941600" cy="973200"/>
          </a:xfrm>
          <a:prstGeom prst="rect">
            <a:avLst/>
          </a:prstGeom>
          <a:noFill/>
          <a:ln>
            <a:noFill/>
          </a:ln>
        </p:spPr>
        <p:txBody>
          <a:bodyPr spcFirstLastPara="1" vert="horz" wrap="square" lIns="41867" tIns="41867" rIns="41867" bIns="41867" rtlCol="0" anchor="t" anchorCtr="0">
            <a:noAutofit/>
          </a:bodyPr>
          <a:lstStyle/>
          <a:p>
            <a:pPr marL="0" indent="0"/>
            <a:r>
              <a:rPr lang="en">
                <a:latin typeface="Avenir"/>
                <a:ea typeface="Avenir"/>
                <a:cs typeface="Avenir"/>
                <a:sym typeface="Avenir"/>
              </a:rPr>
              <a:t>Results</a:t>
            </a:r>
            <a:endParaRPr>
              <a:latin typeface="Avenir"/>
              <a:ea typeface="Avenir"/>
              <a:cs typeface="Avenir"/>
              <a:sym typeface="Avenir"/>
            </a:endParaRPr>
          </a:p>
        </p:txBody>
      </p:sp>
      <p:pic>
        <p:nvPicPr>
          <p:cNvPr id="309" name="Google Shape;309;p33"/>
          <p:cNvPicPr preferRelativeResize="0"/>
          <p:nvPr/>
        </p:nvPicPr>
        <p:blipFill>
          <a:blip r:embed="rId3">
            <a:alphaModFix/>
          </a:blip>
          <a:stretch>
            <a:fillRect/>
          </a:stretch>
        </p:blipFill>
        <p:spPr>
          <a:xfrm>
            <a:off x="403800" y="2184214"/>
            <a:ext cx="11666432" cy="1685933"/>
          </a:xfrm>
          <a:prstGeom prst="rect">
            <a:avLst/>
          </a:prstGeom>
          <a:noFill/>
          <a:ln>
            <a:noFill/>
          </a:ln>
        </p:spPr>
      </p:pic>
      <p:cxnSp>
        <p:nvCxnSpPr>
          <p:cNvPr id="311" name="Google Shape;311;p33"/>
          <p:cNvCxnSpPr/>
          <p:nvPr/>
        </p:nvCxnSpPr>
        <p:spPr>
          <a:xfrm flipH="1">
            <a:off x="11476683" y="1993449"/>
            <a:ext cx="537200" cy="166000"/>
          </a:xfrm>
          <a:prstGeom prst="straightConnector1">
            <a:avLst/>
          </a:prstGeom>
          <a:noFill/>
          <a:ln w="19050" cap="flat" cmpd="sng">
            <a:solidFill>
              <a:srgbClr val="0B5394"/>
            </a:solidFill>
            <a:prstDash val="solid"/>
            <a:round/>
            <a:headEnd type="none" w="med" len="med"/>
            <a:tailEnd type="triangle" w="med" len="med"/>
          </a:ln>
        </p:spPr>
      </p:cxnSp>
      <p:sp>
        <p:nvSpPr>
          <p:cNvPr id="2" name="TextBox 1">
            <a:extLst>
              <a:ext uri="{FF2B5EF4-FFF2-40B4-BE49-F238E27FC236}">
                <a16:creationId xmlns:a16="http://schemas.microsoft.com/office/drawing/2014/main" id="{F77E0084-9D37-F643-AE1F-F307B269D87D}"/>
              </a:ext>
            </a:extLst>
          </p:cNvPr>
          <p:cNvSpPr txBox="1"/>
          <p:nvPr/>
        </p:nvSpPr>
        <p:spPr>
          <a:xfrm>
            <a:off x="5855677" y="4447194"/>
            <a:ext cx="6336323" cy="1015663"/>
          </a:xfrm>
          <a:prstGeom prst="rect">
            <a:avLst/>
          </a:prstGeom>
          <a:noFill/>
        </p:spPr>
        <p:txBody>
          <a:bodyPr wrap="square" rtlCol="0">
            <a:spAutoFit/>
          </a:bodyPr>
          <a:lstStyle/>
          <a:p>
            <a:r>
              <a:rPr lang="en-US" sz="2000" b="1" i="1" dirty="0">
                <a:latin typeface="Avenir Book" panose="02000503020000020003" pitchFamily="2" charset="0"/>
              </a:rPr>
              <a:t>Prior work doesn’t adhere to all 5/5 axioms</a:t>
            </a:r>
          </a:p>
          <a:p>
            <a:endParaRPr lang="en-US" sz="2000" b="1" i="1" dirty="0">
              <a:latin typeface="Avenir Book" panose="02000503020000020003" pitchFamily="2" charset="0"/>
            </a:endParaRPr>
          </a:p>
          <a:p>
            <a:r>
              <a:rPr lang="en-US" sz="2000" b="1" i="1" dirty="0">
                <a:latin typeface="Avenir Book" panose="02000503020000020003" pitchFamily="2" charset="0"/>
              </a:rPr>
              <a:t>Performance degrades in multi-view settings</a:t>
            </a:r>
          </a:p>
        </p:txBody>
      </p:sp>
    </p:spTree>
    <p:extLst>
      <p:ext uri="{BB962C8B-B14F-4D97-AF65-F5344CB8AC3E}">
        <p14:creationId xmlns:p14="http://schemas.microsoft.com/office/powerpoint/2010/main" val="366005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3"/>
          <p:cNvSpPr txBox="1"/>
          <p:nvPr/>
        </p:nvSpPr>
        <p:spPr>
          <a:xfrm>
            <a:off x="477800" y="1364133"/>
            <a:ext cx="11422800" cy="1572087"/>
          </a:xfrm>
          <a:prstGeom prst="rect">
            <a:avLst/>
          </a:prstGeom>
          <a:noFill/>
          <a:ln>
            <a:noFill/>
          </a:ln>
        </p:spPr>
        <p:txBody>
          <a:bodyPr spcFirstLastPara="1" wrap="square" lIns="121900" tIns="121900" rIns="121900" bIns="121900" anchor="t" anchorCtr="0">
            <a:noAutofit/>
          </a:bodyPr>
          <a:lstStyle/>
          <a:p>
            <a:pPr marL="169329">
              <a:buClr>
                <a:schemeClr val="dk1"/>
              </a:buClr>
              <a:buSzPts val="1600"/>
            </a:pPr>
            <a:endParaRPr sz="2133" dirty="0">
              <a:solidFill>
                <a:schemeClr val="dk1"/>
              </a:solidFill>
              <a:latin typeface="Avenir"/>
              <a:ea typeface="Avenir"/>
              <a:cs typeface="Avenir"/>
              <a:sym typeface="Avenir"/>
            </a:endParaRPr>
          </a:p>
          <a:p>
            <a:pPr marL="609585" indent="-440256">
              <a:buClr>
                <a:schemeClr val="dk1"/>
              </a:buClr>
              <a:buSzPts val="1600"/>
              <a:buFont typeface="Avenir"/>
              <a:buChar char="●"/>
            </a:pPr>
            <a:r>
              <a:rPr lang="en" sz="2133" b="1" dirty="0">
                <a:solidFill>
                  <a:schemeClr val="dk1"/>
                </a:solidFill>
                <a:latin typeface="Avenir"/>
                <a:ea typeface="Avenir"/>
                <a:cs typeface="Avenir"/>
                <a:sym typeface="Avenir"/>
              </a:rPr>
              <a:t>Fast and efficient: </a:t>
            </a:r>
            <a:r>
              <a:rPr lang="en" sz="2133" dirty="0">
                <a:solidFill>
                  <a:schemeClr val="dk1"/>
                </a:solidFill>
                <a:latin typeface="Avenir"/>
                <a:ea typeface="Avenir"/>
                <a:cs typeface="Avenir"/>
                <a:sym typeface="Avenir"/>
              </a:rPr>
              <a:t>Runtime linear in # of advertisers and group size. Constant space complexity. Efficient seeding strategy.</a:t>
            </a:r>
            <a:endParaRPr sz="2133" dirty="0">
              <a:solidFill>
                <a:schemeClr val="dk1"/>
              </a:solidFill>
              <a:latin typeface="Avenir"/>
              <a:ea typeface="Avenir"/>
              <a:cs typeface="Avenir"/>
              <a:sym typeface="Avenir"/>
            </a:endParaRPr>
          </a:p>
        </p:txBody>
      </p:sp>
      <p:sp>
        <p:nvSpPr>
          <p:cNvPr id="308" name="Google Shape;308;p33"/>
          <p:cNvSpPr txBox="1">
            <a:spLocks noGrp="1"/>
          </p:cNvSpPr>
          <p:nvPr>
            <p:ph type="body" idx="1"/>
          </p:nvPr>
        </p:nvSpPr>
        <p:spPr>
          <a:xfrm>
            <a:off x="1718400" y="390933"/>
            <a:ext cx="8941600" cy="973200"/>
          </a:xfrm>
          <a:prstGeom prst="rect">
            <a:avLst/>
          </a:prstGeom>
          <a:noFill/>
          <a:ln>
            <a:noFill/>
          </a:ln>
        </p:spPr>
        <p:txBody>
          <a:bodyPr spcFirstLastPara="1" vert="horz" wrap="square" lIns="41867" tIns="41867" rIns="41867" bIns="41867" rtlCol="0" anchor="t" anchorCtr="0">
            <a:noAutofit/>
          </a:bodyPr>
          <a:lstStyle/>
          <a:p>
            <a:pPr marL="0" indent="0"/>
            <a:r>
              <a:rPr lang="en">
                <a:latin typeface="Avenir"/>
                <a:ea typeface="Avenir"/>
                <a:cs typeface="Avenir"/>
                <a:sym typeface="Avenir"/>
              </a:rPr>
              <a:t>Results</a:t>
            </a:r>
            <a:endParaRPr>
              <a:latin typeface="Avenir"/>
              <a:ea typeface="Avenir"/>
              <a:cs typeface="Avenir"/>
              <a:sym typeface="Avenir"/>
            </a:endParaRPr>
          </a:p>
        </p:txBody>
      </p:sp>
      <p:pic>
        <p:nvPicPr>
          <p:cNvPr id="310" name="Google Shape;310;p33"/>
          <p:cNvPicPr preferRelativeResize="0"/>
          <p:nvPr/>
        </p:nvPicPr>
        <p:blipFill>
          <a:blip r:embed="rId3">
            <a:alphaModFix/>
          </a:blip>
          <a:stretch>
            <a:fillRect/>
          </a:stretch>
        </p:blipFill>
        <p:spPr>
          <a:xfrm>
            <a:off x="1352422" y="2741118"/>
            <a:ext cx="9487156" cy="3199671"/>
          </a:xfrm>
          <a:prstGeom prst="rect">
            <a:avLst/>
          </a:prstGeom>
          <a:noFill/>
          <a:ln>
            <a:noFill/>
          </a:ln>
        </p:spPr>
      </p:pic>
      <p:cxnSp>
        <p:nvCxnSpPr>
          <p:cNvPr id="312" name="Google Shape;312;p33"/>
          <p:cNvCxnSpPr>
            <a:cxnSpLocks/>
          </p:cNvCxnSpPr>
          <p:nvPr/>
        </p:nvCxnSpPr>
        <p:spPr>
          <a:xfrm flipV="1">
            <a:off x="1374576" y="5493867"/>
            <a:ext cx="736857" cy="639661"/>
          </a:xfrm>
          <a:prstGeom prst="straightConnector1">
            <a:avLst/>
          </a:prstGeom>
          <a:noFill/>
          <a:ln w="19050" cap="flat" cmpd="sng">
            <a:solidFill>
              <a:srgbClr val="0B5394"/>
            </a:solidFill>
            <a:prstDash val="solid"/>
            <a:round/>
            <a:headEnd type="none" w="med" len="med"/>
            <a:tailEnd type="triangle" w="med" len="med"/>
          </a:ln>
        </p:spPr>
      </p:cxnSp>
    </p:spTree>
    <p:extLst>
      <p:ext uri="{BB962C8B-B14F-4D97-AF65-F5344CB8AC3E}">
        <p14:creationId xmlns:p14="http://schemas.microsoft.com/office/powerpoint/2010/main" val="174922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7"/>
          <p:cNvSpPr txBox="1"/>
          <p:nvPr/>
        </p:nvSpPr>
        <p:spPr>
          <a:xfrm>
            <a:off x="525100" y="1722367"/>
            <a:ext cx="10985600" cy="4238400"/>
          </a:xfrm>
          <a:prstGeom prst="rect">
            <a:avLst/>
          </a:prstGeom>
          <a:noFill/>
          <a:ln>
            <a:noFill/>
          </a:ln>
        </p:spPr>
        <p:txBody>
          <a:bodyPr spcFirstLastPara="1" wrap="square" lIns="121900" tIns="121900" rIns="121900" bIns="121900" anchor="t" anchorCtr="0">
            <a:noAutofit/>
          </a:bodyPr>
          <a:lstStyle/>
          <a:p>
            <a:pPr marL="609585" indent="-457189">
              <a:buClr>
                <a:schemeClr val="dk1"/>
              </a:buClr>
              <a:buSzPts val="1800"/>
              <a:buFont typeface="Avenir"/>
              <a:buChar char="●"/>
            </a:pPr>
            <a:r>
              <a:rPr lang="en" sz="2400">
                <a:solidFill>
                  <a:schemeClr val="dk1"/>
                </a:solidFill>
                <a:latin typeface="Avenir"/>
                <a:ea typeface="Avenir"/>
                <a:cs typeface="Avenir"/>
                <a:sym typeface="Avenir"/>
              </a:rPr>
              <a:t>The approach here works for a class of problems, in which we have “entities” and associated attribute values.</a:t>
            </a:r>
            <a:br>
              <a:rPr lang="en" sz="2400">
                <a:solidFill>
                  <a:schemeClr val="dk1"/>
                </a:solidFill>
                <a:latin typeface="Avenir"/>
                <a:ea typeface="Avenir"/>
                <a:cs typeface="Avenir"/>
                <a:sym typeface="Avenir"/>
              </a:rPr>
            </a:br>
            <a:br>
              <a:rPr lang="en" sz="2400">
                <a:solidFill>
                  <a:schemeClr val="dk1"/>
                </a:solidFill>
                <a:latin typeface="Avenir"/>
                <a:ea typeface="Avenir"/>
                <a:cs typeface="Avenir"/>
                <a:sym typeface="Avenir"/>
              </a:rPr>
            </a:br>
            <a:br>
              <a:rPr lang="en" sz="2400">
                <a:solidFill>
                  <a:schemeClr val="dk1"/>
                </a:solidFill>
                <a:latin typeface="Avenir"/>
                <a:ea typeface="Avenir"/>
                <a:cs typeface="Avenir"/>
                <a:sym typeface="Avenir"/>
              </a:rPr>
            </a:br>
            <a:br>
              <a:rPr lang="en" sz="2400">
                <a:solidFill>
                  <a:schemeClr val="dk1"/>
                </a:solidFill>
                <a:latin typeface="Avenir"/>
                <a:ea typeface="Avenir"/>
                <a:cs typeface="Avenir"/>
                <a:sym typeface="Avenir"/>
              </a:rPr>
            </a:br>
            <a:br>
              <a:rPr lang="en" sz="2400">
                <a:solidFill>
                  <a:schemeClr val="dk1"/>
                </a:solidFill>
                <a:latin typeface="Avenir"/>
                <a:ea typeface="Avenir"/>
                <a:cs typeface="Avenir"/>
                <a:sym typeface="Avenir"/>
              </a:rPr>
            </a:br>
            <a:br>
              <a:rPr lang="en" sz="2400">
                <a:solidFill>
                  <a:schemeClr val="dk1"/>
                </a:solidFill>
                <a:latin typeface="Avenir"/>
                <a:ea typeface="Avenir"/>
                <a:cs typeface="Avenir"/>
                <a:sym typeface="Avenir"/>
              </a:rPr>
            </a:br>
            <a:br>
              <a:rPr lang="en" sz="2400">
                <a:solidFill>
                  <a:schemeClr val="dk1"/>
                </a:solidFill>
                <a:latin typeface="Avenir"/>
                <a:ea typeface="Avenir"/>
                <a:cs typeface="Avenir"/>
                <a:sym typeface="Avenir"/>
              </a:rPr>
            </a:b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buClr>
                <a:schemeClr val="dk1"/>
              </a:buClr>
              <a:buSzPts val="1800"/>
              <a:buFont typeface="Avenir"/>
              <a:buChar char="●"/>
            </a:pPr>
            <a:r>
              <a:rPr lang="en" sz="2400">
                <a:solidFill>
                  <a:schemeClr val="dk1"/>
                </a:solidFill>
                <a:latin typeface="Avenir"/>
                <a:ea typeface="Avenir"/>
                <a:cs typeface="Avenir"/>
                <a:sym typeface="Avenir"/>
              </a:rPr>
              <a:t>Another use-case: discovering malicious user account clusters</a:t>
            </a:r>
            <a:endParaRPr sz="2400">
              <a:solidFill>
                <a:schemeClr val="dk1"/>
              </a:solidFill>
              <a:latin typeface="Avenir"/>
              <a:ea typeface="Avenir"/>
              <a:cs typeface="Avenir"/>
              <a:sym typeface="Avenir"/>
            </a:endParaRPr>
          </a:p>
        </p:txBody>
      </p:sp>
      <p:sp>
        <p:nvSpPr>
          <p:cNvPr id="347" name="Google Shape;347;p37"/>
          <p:cNvSpPr txBox="1">
            <a:spLocks noGrp="1"/>
          </p:cNvSpPr>
          <p:nvPr>
            <p:ph type="body" idx="1"/>
          </p:nvPr>
        </p:nvSpPr>
        <p:spPr>
          <a:xfrm>
            <a:off x="1718400" y="390933"/>
            <a:ext cx="8941600" cy="973200"/>
          </a:xfrm>
          <a:prstGeom prst="rect">
            <a:avLst/>
          </a:prstGeom>
          <a:noFill/>
          <a:ln>
            <a:noFill/>
          </a:ln>
        </p:spPr>
        <p:txBody>
          <a:bodyPr spcFirstLastPara="1" vert="horz" wrap="square" lIns="41867" tIns="41867" rIns="41867" bIns="41867" rtlCol="0" anchor="t" anchorCtr="0">
            <a:noAutofit/>
          </a:bodyPr>
          <a:lstStyle/>
          <a:p>
            <a:pPr marL="0" indent="0"/>
            <a:r>
              <a:rPr lang="en">
                <a:latin typeface="Avenir"/>
                <a:ea typeface="Avenir"/>
                <a:cs typeface="Avenir"/>
                <a:sym typeface="Avenir"/>
              </a:rPr>
              <a:t>Generality</a:t>
            </a:r>
            <a:endParaRPr sz="1200">
              <a:latin typeface="Avenir"/>
              <a:ea typeface="Avenir"/>
              <a:cs typeface="Avenir"/>
              <a:sym typeface="Avenir"/>
            </a:endParaRPr>
          </a:p>
        </p:txBody>
      </p:sp>
      <p:pic>
        <p:nvPicPr>
          <p:cNvPr id="348" name="Google Shape;348;p37"/>
          <p:cNvPicPr preferRelativeResize="0"/>
          <p:nvPr/>
        </p:nvPicPr>
        <p:blipFill rotWithShape="1">
          <a:blip r:embed="rId3">
            <a:alphaModFix/>
          </a:blip>
          <a:srcRect r="33426"/>
          <a:stretch/>
        </p:blipFill>
        <p:spPr>
          <a:xfrm>
            <a:off x="2826367" y="2703767"/>
            <a:ext cx="5741235" cy="2564867"/>
          </a:xfrm>
          <a:prstGeom prst="rect">
            <a:avLst/>
          </a:prstGeom>
          <a:noFill/>
          <a:ln>
            <a:noFill/>
          </a:ln>
        </p:spPr>
      </p:pic>
    </p:spTree>
    <p:extLst>
      <p:ext uri="{BB962C8B-B14F-4D97-AF65-F5344CB8AC3E}">
        <p14:creationId xmlns:p14="http://schemas.microsoft.com/office/powerpoint/2010/main" val="2752999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65" name="Google Shape;365;p38"/>
          <p:cNvSpPr/>
          <p:nvPr/>
        </p:nvSpPr>
        <p:spPr>
          <a:xfrm>
            <a:off x="3069770" y="330433"/>
            <a:ext cx="7560130" cy="654400"/>
          </a:xfrm>
          <a:prstGeom prst="rect">
            <a:avLst/>
          </a:prstGeom>
          <a:solidFill>
            <a:schemeClr val="bg1"/>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r>
              <a:rPr lang="en" sz="2400" dirty="0">
                <a:latin typeface="Avenir Book" panose="02000503020000020003" pitchFamily="2" charset="0"/>
              </a:rPr>
              <a:t>Friending spam and registration botnet</a:t>
            </a:r>
            <a:endParaRPr sz="2400" dirty="0">
              <a:latin typeface="Avenir Book" panose="02000503020000020003" pitchFamily="2" charset="0"/>
            </a:endParaRPr>
          </a:p>
        </p:txBody>
      </p:sp>
      <p:pic>
        <p:nvPicPr>
          <p:cNvPr id="16" name="Google Shape;353;p38">
            <a:extLst>
              <a:ext uri="{FF2B5EF4-FFF2-40B4-BE49-F238E27FC236}">
                <a16:creationId xmlns:a16="http://schemas.microsoft.com/office/drawing/2014/main" id="{412D3E3E-3B5B-E44E-B28B-6A8E67EE31C1}"/>
              </a:ext>
            </a:extLst>
          </p:cNvPr>
          <p:cNvPicPr preferRelativeResize="0"/>
          <p:nvPr/>
        </p:nvPicPr>
        <p:blipFill>
          <a:blip r:embed="rId3">
            <a:alphaModFix/>
          </a:blip>
          <a:stretch>
            <a:fillRect/>
          </a:stretch>
        </p:blipFill>
        <p:spPr>
          <a:xfrm>
            <a:off x="2949507" y="1025572"/>
            <a:ext cx="6292985" cy="5501995"/>
          </a:xfrm>
          <a:prstGeom prst="rect">
            <a:avLst/>
          </a:prstGeom>
          <a:noFill/>
          <a:ln>
            <a:noFill/>
          </a:ln>
        </p:spPr>
      </p:pic>
    </p:spTree>
    <p:extLst>
      <p:ext uri="{BB962C8B-B14F-4D97-AF65-F5344CB8AC3E}">
        <p14:creationId xmlns:p14="http://schemas.microsoft.com/office/powerpoint/2010/main" val="2015633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7" name="Google Shape;377;p39"/>
          <p:cNvSpPr/>
          <p:nvPr/>
        </p:nvSpPr>
        <p:spPr>
          <a:xfrm>
            <a:off x="2717952" y="372418"/>
            <a:ext cx="8418133" cy="654400"/>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r>
              <a:rPr lang="en" sz="2400" dirty="0">
                <a:latin typeface="Avenir Book" panose="02000503020000020003" pitchFamily="2" charset="0"/>
              </a:rPr>
              <a:t>Account farm, login and friending device reuse</a:t>
            </a:r>
            <a:endParaRPr sz="2400" dirty="0">
              <a:latin typeface="Avenir Book" panose="02000503020000020003" pitchFamily="2" charset="0"/>
            </a:endParaRPr>
          </a:p>
        </p:txBody>
      </p:sp>
      <p:pic>
        <p:nvPicPr>
          <p:cNvPr id="11" name="Google Shape;370;p39">
            <a:extLst>
              <a:ext uri="{FF2B5EF4-FFF2-40B4-BE49-F238E27FC236}">
                <a16:creationId xmlns:a16="http://schemas.microsoft.com/office/drawing/2014/main" id="{B2C2479B-56E6-1749-87D1-080EDAFE1B65}"/>
              </a:ext>
            </a:extLst>
          </p:cNvPr>
          <p:cNvPicPr preferRelativeResize="0"/>
          <p:nvPr/>
        </p:nvPicPr>
        <p:blipFill>
          <a:blip r:embed="rId3">
            <a:alphaModFix/>
          </a:blip>
          <a:stretch>
            <a:fillRect/>
          </a:stretch>
        </p:blipFill>
        <p:spPr>
          <a:xfrm>
            <a:off x="3212792" y="1203737"/>
            <a:ext cx="5766415" cy="5102230"/>
          </a:xfrm>
          <a:prstGeom prst="rect">
            <a:avLst/>
          </a:prstGeom>
          <a:noFill/>
          <a:ln>
            <a:noFill/>
          </a:ln>
        </p:spPr>
      </p:pic>
    </p:spTree>
    <p:extLst>
      <p:ext uri="{BB962C8B-B14F-4D97-AF65-F5344CB8AC3E}">
        <p14:creationId xmlns:p14="http://schemas.microsoft.com/office/powerpoint/2010/main" val="285609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D2C9-D348-2F4A-A9CF-E0E0A4F227BC}"/>
              </a:ext>
            </a:extLst>
          </p:cNvPr>
          <p:cNvSpPr>
            <a:spLocks noGrp="1"/>
          </p:cNvSpPr>
          <p:nvPr>
            <p:ph type="title"/>
          </p:nvPr>
        </p:nvSpPr>
        <p:spPr/>
        <p:txBody>
          <a:bodyPr>
            <a:normAutofit/>
          </a:bodyPr>
          <a:lstStyle/>
          <a:p>
            <a:pPr algn="ctr"/>
            <a:r>
              <a:rPr lang="en-US" sz="6500" b="1" dirty="0">
                <a:latin typeface="Avenir Book" panose="02000503020000020003" pitchFamily="2" charset="0"/>
              </a:rPr>
              <a:t>Challenges</a:t>
            </a:r>
          </a:p>
        </p:txBody>
      </p:sp>
      <p:sp>
        <p:nvSpPr>
          <p:cNvPr id="4" name="Google Shape;97;p23">
            <a:extLst>
              <a:ext uri="{FF2B5EF4-FFF2-40B4-BE49-F238E27FC236}">
                <a16:creationId xmlns:a16="http://schemas.microsoft.com/office/drawing/2014/main" id="{3C79A888-0D70-3D4F-865B-FF0417B33BFF}"/>
              </a:ext>
            </a:extLst>
          </p:cNvPr>
          <p:cNvSpPr txBox="1"/>
          <p:nvPr/>
        </p:nvSpPr>
        <p:spPr>
          <a:xfrm>
            <a:off x="525100" y="1722367"/>
            <a:ext cx="10985600" cy="4238400"/>
          </a:xfrm>
          <a:prstGeom prst="rect">
            <a:avLst/>
          </a:prstGeom>
          <a:noFill/>
          <a:ln>
            <a:noFill/>
          </a:ln>
        </p:spPr>
        <p:txBody>
          <a:bodyPr spcFirstLastPara="1" wrap="square" lIns="121900" tIns="121900" rIns="121900" bIns="121900" anchor="t" anchorCtr="0">
            <a:noAutofit/>
          </a:bodyPr>
          <a:lstStyle/>
          <a:p>
            <a:pPr marL="609585" indent="-457189">
              <a:buSzPts val="1800"/>
              <a:buFont typeface="Avenir"/>
              <a:buChar char="●"/>
            </a:pPr>
            <a:r>
              <a:rPr lang="en" sz="2400" dirty="0">
                <a:solidFill>
                  <a:schemeClr val="dk1"/>
                </a:solidFill>
                <a:latin typeface="Avenir"/>
                <a:ea typeface="Avenir"/>
                <a:cs typeface="Avenir"/>
                <a:sym typeface="Avenir"/>
              </a:rPr>
              <a:t>Millions of users (requires scalability)</a:t>
            </a:r>
            <a:br>
              <a:rPr lang="en" sz="2400" dirty="0">
                <a:solidFill>
                  <a:schemeClr val="dk1"/>
                </a:solidFill>
                <a:latin typeface="Avenir"/>
                <a:ea typeface="Avenir"/>
                <a:cs typeface="Avenir"/>
                <a:sym typeface="Avenir"/>
              </a:rPr>
            </a:br>
            <a:endParaRPr sz="2400" dirty="0">
              <a:solidFill>
                <a:schemeClr val="dk1"/>
              </a:solidFill>
              <a:latin typeface="Avenir"/>
              <a:ea typeface="Avenir"/>
              <a:cs typeface="Avenir"/>
              <a:sym typeface="Avenir"/>
            </a:endParaRPr>
          </a:p>
          <a:p>
            <a:pPr marL="609585" indent="-457189">
              <a:buClr>
                <a:schemeClr val="dk1"/>
              </a:buClr>
              <a:buSzPts val="1800"/>
              <a:buFont typeface="Avenir"/>
              <a:buChar char="●"/>
            </a:pPr>
            <a:r>
              <a:rPr lang="en" sz="2400" dirty="0">
                <a:solidFill>
                  <a:schemeClr val="dk1"/>
                </a:solidFill>
                <a:latin typeface="Avenir"/>
                <a:ea typeface="Avenir"/>
                <a:cs typeface="Avenir"/>
                <a:sym typeface="Avenir"/>
              </a:rPr>
              <a:t>Limited ground-truth (suggests promise of unsupervised solutions)</a:t>
            </a:r>
          </a:p>
          <a:p>
            <a:pPr marL="152396">
              <a:buClr>
                <a:schemeClr val="dk1"/>
              </a:buClr>
              <a:buSzPts val="1800"/>
            </a:pPr>
            <a:endParaRPr lang="en" sz="2400" dirty="0">
              <a:solidFill>
                <a:schemeClr val="dk1"/>
              </a:solidFill>
              <a:latin typeface="Avenir"/>
              <a:ea typeface="Avenir"/>
              <a:cs typeface="Avenir"/>
              <a:sym typeface="Avenir"/>
            </a:endParaRPr>
          </a:p>
          <a:p>
            <a:pPr marL="609585" indent="-457189">
              <a:buClr>
                <a:schemeClr val="dk1"/>
              </a:buClr>
              <a:buSzPts val="1800"/>
              <a:buFont typeface="Avenir"/>
              <a:buChar char="●"/>
            </a:pPr>
            <a:r>
              <a:rPr lang="en" sz="2400" dirty="0">
                <a:solidFill>
                  <a:schemeClr val="dk1"/>
                </a:solidFill>
                <a:latin typeface="Avenir"/>
                <a:ea typeface="Avenir"/>
                <a:cs typeface="Avenir"/>
                <a:sym typeface="Avenir"/>
              </a:rPr>
              <a:t>Proactive discovery is hard (typically have to wait for user reports, chargebacks, etc.)</a:t>
            </a:r>
          </a:p>
          <a:p>
            <a:pPr marL="152396">
              <a:buClr>
                <a:schemeClr val="dk1"/>
              </a:buClr>
              <a:buSzPts val="1800"/>
            </a:pPr>
            <a:endParaRPr lang="en" sz="2400" dirty="0">
              <a:solidFill>
                <a:schemeClr val="dk1"/>
              </a:solidFill>
              <a:latin typeface="Avenir"/>
              <a:ea typeface="Avenir"/>
              <a:cs typeface="Avenir"/>
              <a:sym typeface="Avenir"/>
            </a:endParaRPr>
          </a:p>
          <a:p>
            <a:pPr marL="609585" indent="-457189">
              <a:buClr>
                <a:schemeClr val="dk1"/>
              </a:buClr>
              <a:buSzPts val="1800"/>
              <a:buFont typeface="Avenir"/>
              <a:buChar char="●"/>
            </a:pPr>
            <a:r>
              <a:rPr lang="en-US" sz="2400" dirty="0">
                <a:solidFill>
                  <a:schemeClr val="dk1"/>
                </a:solidFill>
                <a:latin typeface="Avenir"/>
                <a:ea typeface="Avenir"/>
                <a:cs typeface="Avenir"/>
                <a:sym typeface="Avenir"/>
              </a:rPr>
              <a:t>Feature-engineering is time-consuming, and domain-specific (domain-agnostic methods would be ideal)</a:t>
            </a:r>
            <a:endParaRPr sz="2400" dirty="0">
              <a:solidFill>
                <a:schemeClr val="dk1"/>
              </a:solidFill>
              <a:latin typeface="Avenir"/>
              <a:ea typeface="Avenir"/>
              <a:cs typeface="Avenir"/>
              <a:sym typeface="Avenir"/>
            </a:endParaRPr>
          </a:p>
          <a:p>
            <a:pPr marL="609585" indent="-457189">
              <a:buClr>
                <a:schemeClr val="dk1"/>
              </a:buClr>
              <a:buSzPts val="1800"/>
              <a:buFont typeface="Avenir"/>
              <a:buChar char="●"/>
            </a:pPr>
            <a:endParaRPr lang="en" sz="2400" dirty="0">
              <a:solidFill>
                <a:schemeClr val="dk1"/>
              </a:solidFill>
              <a:latin typeface="Avenir"/>
              <a:ea typeface="Avenir"/>
              <a:cs typeface="Avenir"/>
              <a:sym typeface="Avenir"/>
            </a:endParaRPr>
          </a:p>
          <a:p>
            <a:pPr marL="609585" indent="-457189">
              <a:buClr>
                <a:schemeClr val="dk1"/>
              </a:buClr>
              <a:buSzPts val="1800"/>
              <a:buFont typeface="Avenir"/>
              <a:buChar char="●"/>
            </a:pPr>
            <a:endParaRPr sz="2400" dirty="0">
              <a:latin typeface="Avenir"/>
              <a:ea typeface="Avenir"/>
              <a:cs typeface="Avenir"/>
              <a:sym typeface="Avenir"/>
            </a:endParaRPr>
          </a:p>
        </p:txBody>
      </p:sp>
      <p:sp>
        <p:nvSpPr>
          <p:cNvPr id="5" name="Title 1">
            <a:extLst>
              <a:ext uri="{FF2B5EF4-FFF2-40B4-BE49-F238E27FC236}">
                <a16:creationId xmlns:a16="http://schemas.microsoft.com/office/drawing/2014/main" id="{DB61E20A-D1A8-914C-BFF5-79915E879776}"/>
              </a:ext>
            </a:extLst>
          </p:cNvPr>
          <p:cNvSpPr txBox="1">
            <a:spLocks/>
          </p:cNvSpPr>
          <p:nvPr/>
        </p:nvSpPr>
        <p:spPr>
          <a:xfrm>
            <a:off x="292100" y="5167312"/>
            <a:ext cx="11607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venir Book" panose="02000503020000020003" pitchFamily="2" charset="0"/>
              </a:rPr>
              <a:t>Goal: scalable, unsupervised, multi-application, suspicious behavior detection</a:t>
            </a:r>
          </a:p>
        </p:txBody>
      </p:sp>
    </p:spTree>
    <p:extLst>
      <p:ext uri="{BB962C8B-B14F-4D97-AF65-F5344CB8AC3E}">
        <p14:creationId xmlns:p14="http://schemas.microsoft.com/office/powerpoint/2010/main" val="135015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7"/>
          <p:cNvSpPr txBox="1"/>
          <p:nvPr/>
        </p:nvSpPr>
        <p:spPr>
          <a:xfrm>
            <a:off x="525100" y="1722367"/>
            <a:ext cx="10985600" cy="1135133"/>
          </a:xfrm>
          <a:prstGeom prst="rect">
            <a:avLst/>
          </a:prstGeom>
          <a:noFill/>
          <a:ln>
            <a:noFill/>
          </a:ln>
        </p:spPr>
        <p:txBody>
          <a:bodyPr spcFirstLastPara="1" wrap="square" lIns="121900" tIns="121900" rIns="121900" bIns="121900" anchor="t" anchorCtr="0">
            <a:noAutofit/>
          </a:bodyPr>
          <a:lstStyle/>
          <a:p>
            <a:pPr marL="609585" indent="-457189">
              <a:buClr>
                <a:schemeClr val="dk1"/>
              </a:buClr>
              <a:buSzPts val="1800"/>
              <a:buFont typeface="Avenir"/>
              <a:buChar char="●"/>
            </a:pPr>
            <a:r>
              <a:rPr lang="en-US" sz="3200" dirty="0">
                <a:solidFill>
                  <a:schemeClr val="dk1"/>
                </a:solidFill>
                <a:latin typeface="Avenir"/>
                <a:ea typeface="Avenir"/>
                <a:cs typeface="Avenir"/>
                <a:sym typeface="Avenir"/>
              </a:rPr>
              <a:t>Multi-attribute entity data </a:t>
            </a:r>
            <a:r>
              <a:rPr lang="en-US" sz="3200" dirty="0">
                <a:solidFill>
                  <a:schemeClr val="dk1"/>
                </a:solidFill>
                <a:latin typeface="Avenir"/>
                <a:ea typeface="Avenir"/>
                <a:cs typeface="Avenir"/>
                <a:sym typeface="Wingdings" pitchFamily="2" charset="2"/>
              </a:rPr>
              <a:t> Multi-view graphs</a:t>
            </a:r>
          </a:p>
          <a:p>
            <a:pPr marL="152396">
              <a:buClr>
                <a:schemeClr val="dk1"/>
              </a:buClr>
              <a:buSzPts val="1800"/>
            </a:pPr>
            <a:endParaRPr sz="3200" dirty="0">
              <a:solidFill>
                <a:schemeClr val="dk1"/>
              </a:solidFill>
              <a:latin typeface="Avenir"/>
              <a:ea typeface="Avenir"/>
              <a:cs typeface="Avenir"/>
              <a:sym typeface="Avenir"/>
            </a:endParaRPr>
          </a:p>
          <a:p>
            <a:pPr marL="609585" indent="-457189">
              <a:buClr>
                <a:schemeClr val="dk1"/>
              </a:buClr>
              <a:buSzPts val="1800"/>
              <a:buFont typeface="Avenir"/>
              <a:buChar char="●"/>
            </a:pPr>
            <a:r>
              <a:rPr lang="en" sz="3200" dirty="0">
                <a:solidFill>
                  <a:schemeClr val="dk1"/>
                </a:solidFill>
                <a:latin typeface="Avenir"/>
                <a:ea typeface="Avenir"/>
                <a:cs typeface="Avenir"/>
                <a:sym typeface="Avenir"/>
              </a:rPr>
              <a:t>General-purpose, </a:t>
            </a:r>
            <a:r>
              <a:rPr lang="en-US" sz="3200" dirty="0">
                <a:solidFill>
                  <a:schemeClr val="dk1"/>
                </a:solidFill>
                <a:latin typeface="Avenir"/>
                <a:ea typeface="Avenir"/>
                <a:cs typeface="Avenir"/>
                <a:sym typeface="Avenir"/>
              </a:rPr>
              <a:t>interpretable</a:t>
            </a:r>
            <a:r>
              <a:rPr lang="en" sz="3200" dirty="0">
                <a:solidFill>
                  <a:schemeClr val="dk1"/>
                </a:solidFill>
                <a:latin typeface="Avenir"/>
                <a:ea typeface="Avenir"/>
                <a:cs typeface="Avenir"/>
                <a:sym typeface="Avenir"/>
              </a:rPr>
              <a:t>, method to catch fraud</a:t>
            </a:r>
            <a:endParaRPr sz="3200" dirty="0">
              <a:solidFill>
                <a:schemeClr val="dk1"/>
              </a:solidFill>
              <a:latin typeface="Avenir"/>
              <a:ea typeface="Avenir"/>
              <a:cs typeface="Avenir"/>
              <a:sym typeface="Avenir"/>
            </a:endParaRPr>
          </a:p>
        </p:txBody>
      </p:sp>
      <p:sp>
        <p:nvSpPr>
          <p:cNvPr id="347" name="Google Shape;347;p37"/>
          <p:cNvSpPr txBox="1">
            <a:spLocks noGrp="1"/>
          </p:cNvSpPr>
          <p:nvPr>
            <p:ph type="body" idx="1"/>
          </p:nvPr>
        </p:nvSpPr>
        <p:spPr>
          <a:xfrm>
            <a:off x="1718400" y="390933"/>
            <a:ext cx="8941600" cy="973200"/>
          </a:xfrm>
          <a:prstGeom prst="rect">
            <a:avLst/>
          </a:prstGeom>
          <a:noFill/>
          <a:ln>
            <a:noFill/>
          </a:ln>
        </p:spPr>
        <p:txBody>
          <a:bodyPr spcFirstLastPara="1" vert="horz" wrap="square" lIns="41867" tIns="41867" rIns="41867" bIns="41867" rtlCol="0" anchor="t" anchorCtr="0">
            <a:noAutofit/>
          </a:bodyPr>
          <a:lstStyle/>
          <a:p>
            <a:pPr marL="0" indent="0"/>
            <a:r>
              <a:rPr lang="en" dirty="0">
                <a:latin typeface="Avenir"/>
                <a:ea typeface="Avenir"/>
                <a:cs typeface="Avenir"/>
                <a:sym typeface="Avenir"/>
              </a:rPr>
              <a:t>Conclusion</a:t>
            </a:r>
            <a:endParaRPr sz="1200" dirty="0">
              <a:latin typeface="Avenir"/>
              <a:ea typeface="Avenir"/>
              <a:cs typeface="Avenir"/>
              <a:sym typeface="Avenir"/>
            </a:endParaRPr>
          </a:p>
        </p:txBody>
      </p:sp>
      <p:sp>
        <p:nvSpPr>
          <p:cNvPr id="5" name="TextBox 4">
            <a:extLst>
              <a:ext uri="{FF2B5EF4-FFF2-40B4-BE49-F238E27FC236}">
                <a16:creationId xmlns:a16="http://schemas.microsoft.com/office/drawing/2014/main" id="{C0397C1A-A474-514F-A98C-FEA6BBB555DA}"/>
              </a:ext>
            </a:extLst>
          </p:cNvPr>
          <p:cNvSpPr txBox="1"/>
          <p:nvPr/>
        </p:nvSpPr>
        <p:spPr>
          <a:xfrm>
            <a:off x="1058998" y="3837215"/>
            <a:ext cx="10074004" cy="923330"/>
          </a:xfrm>
          <a:prstGeom prst="rect">
            <a:avLst/>
          </a:prstGeom>
          <a:noFill/>
        </p:spPr>
        <p:txBody>
          <a:bodyPr wrap="square" rtlCol="0">
            <a:spAutoFit/>
          </a:bodyPr>
          <a:lstStyle/>
          <a:p>
            <a:pPr algn="ctr"/>
            <a:r>
              <a:rPr lang="en-US" sz="5400" dirty="0">
                <a:latin typeface="Avenir" panose="02000503020000020003" pitchFamily="2" charset="0"/>
                <a:ea typeface="Arial" charset="0"/>
                <a:cs typeface="Arial" charset="0"/>
              </a:rPr>
              <a:t>Thank you!</a:t>
            </a:r>
          </a:p>
        </p:txBody>
      </p:sp>
      <p:sp>
        <p:nvSpPr>
          <p:cNvPr id="6" name="TextBox 5">
            <a:extLst>
              <a:ext uri="{FF2B5EF4-FFF2-40B4-BE49-F238E27FC236}">
                <a16:creationId xmlns:a16="http://schemas.microsoft.com/office/drawing/2014/main" id="{60CEE702-5A4C-6946-A2F4-5AFFA1C54DC7}"/>
              </a:ext>
            </a:extLst>
          </p:cNvPr>
          <p:cNvSpPr txBox="1"/>
          <p:nvPr/>
        </p:nvSpPr>
        <p:spPr>
          <a:xfrm>
            <a:off x="4315418" y="5103674"/>
            <a:ext cx="3747564" cy="1754326"/>
          </a:xfrm>
          <a:prstGeom prst="rect">
            <a:avLst/>
          </a:prstGeom>
          <a:noFill/>
        </p:spPr>
        <p:txBody>
          <a:bodyPr wrap="none" rtlCol="0">
            <a:spAutoFit/>
          </a:bodyPr>
          <a:lstStyle/>
          <a:p>
            <a:pPr algn="ctr"/>
            <a:r>
              <a:rPr lang="en-US" sz="3200" dirty="0">
                <a:latin typeface="Avenir" panose="02000503020000020003" pitchFamily="2" charset="0"/>
                <a:ea typeface="Arial" charset="0"/>
                <a:cs typeface="Arial" charset="0"/>
              </a:rPr>
              <a:t>Hamed </a:t>
            </a:r>
            <a:r>
              <a:rPr lang="en-US" sz="3200" dirty="0" err="1">
                <a:latin typeface="Avenir" panose="02000503020000020003" pitchFamily="2" charset="0"/>
                <a:ea typeface="Arial" charset="0"/>
                <a:cs typeface="Arial" charset="0"/>
              </a:rPr>
              <a:t>Nilforoshan</a:t>
            </a:r>
            <a:endParaRPr lang="en-US" sz="3200" dirty="0">
              <a:latin typeface="Avenir" panose="02000503020000020003" pitchFamily="2" charset="0"/>
              <a:ea typeface="Arial" charset="0"/>
              <a:cs typeface="Arial" charset="0"/>
            </a:endParaRPr>
          </a:p>
          <a:p>
            <a:pPr algn="ctr"/>
            <a:r>
              <a:rPr lang="en-US" sz="3200" dirty="0" err="1">
                <a:latin typeface="Avenir" panose="02000503020000020003" pitchFamily="2" charset="0"/>
                <a:ea typeface="Arial" charset="0"/>
                <a:cs typeface="Arial" charset="0"/>
              </a:rPr>
              <a:t>hamedn.com</a:t>
            </a:r>
            <a:endParaRPr lang="en-US" sz="3200" dirty="0">
              <a:latin typeface="Avenir" panose="02000503020000020003" pitchFamily="2" charset="0"/>
              <a:ea typeface="Arial" charset="0"/>
              <a:cs typeface="Arial" charset="0"/>
            </a:endParaRPr>
          </a:p>
          <a:p>
            <a:pPr algn="ctr"/>
            <a:endParaRPr lang="en-US" sz="4400" dirty="0">
              <a:latin typeface="Avenir" panose="02000503020000020003" pitchFamily="2" charset="0"/>
              <a:ea typeface="Arial" charset="0"/>
              <a:cs typeface="Arial" charset="0"/>
            </a:endParaRPr>
          </a:p>
        </p:txBody>
      </p:sp>
    </p:spTree>
    <p:extLst>
      <p:ext uri="{BB962C8B-B14F-4D97-AF65-F5344CB8AC3E}">
        <p14:creationId xmlns:p14="http://schemas.microsoft.com/office/powerpoint/2010/main" val="2664935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58997" y="445536"/>
            <a:ext cx="10074004" cy="923330"/>
          </a:xfrm>
          <a:prstGeom prst="rect">
            <a:avLst/>
          </a:prstGeom>
          <a:noFill/>
        </p:spPr>
        <p:txBody>
          <a:bodyPr wrap="square" rtlCol="0">
            <a:spAutoFit/>
          </a:bodyPr>
          <a:lstStyle/>
          <a:p>
            <a:pPr algn="ctr"/>
            <a:r>
              <a:rPr lang="en-US" sz="5400" dirty="0">
                <a:latin typeface="Avenir" panose="02000503020000020003" pitchFamily="2" charset="0"/>
                <a:ea typeface="Arial" charset="0"/>
                <a:cs typeface="Arial" charset="0"/>
              </a:rPr>
              <a:t>Thank you!</a:t>
            </a:r>
          </a:p>
        </p:txBody>
      </p:sp>
      <p:sp>
        <p:nvSpPr>
          <p:cNvPr id="16" name="TextBox 15"/>
          <p:cNvSpPr txBox="1"/>
          <p:nvPr/>
        </p:nvSpPr>
        <p:spPr>
          <a:xfrm>
            <a:off x="3551040" y="2503431"/>
            <a:ext cx="5089919" cy="2800767"/>
          </a:xfrm>
          <a:prstGeom prst="rect">
            <a:avLst/>
          </a:prstGeom>
          <a:noFill/>
        </p:spPr>
        <p:txBody>
          <a:bodyPr wrap="none" rtlCol="0">
            <a:spAutoFit/>
          </a:bodyPr>
          <a:lstStyle/>
          <a:p>
            <a:pPr algn="ctr"/>
            <a:r>
              <a:rPr lang="en-US" sz="4400" dirty="0">
                <a:latin typeface="Avenir" panose="02000503020000020003" pitchFamily="2" charset="0"/>
                <a:ea typeface="Arial" charset="0"/>
                <a:cs typeface="Arial" charset="0"/>
              </a:rPr>
              <a:t>Hamed </a:t>
            </a:r>
            <a:r>
              <a:rPr lang="en-US" sz="4400" dirty="0" err="1">
                <a:latin typeface="Avenir" panose="02000503020000020003" pitchFamily="2" charset="0"/>
                <a:ea typeface="Arial" charset="0"/>
                <a:cs typeface="Arial" charset="0"/>
              </a:rPr>
              <a:t>Nilforoshan</a:t>
            </a:r>
            <a:endParaRPr lang="en-US" sz="4400" dirty="0">
              <a:latin typeface="Avenir" panose="02000503020000020003" pitchFamily="2" charset="0"/>
              <a:ea typeface="Arial" charset="0"/>
              <a:cs typeface="Arial" charset="0"/>
            </a:endParaRPr>
          </a:p>
          <a:p>
            <a:pPr algn="ctr"/>
            <a:endParaRPr lang="en-US" sz="4400" dirty="0">
              <a:latin typeface="Avenir" panose="02000503020000020003" pitchFamily="2" charset="0"/>
              <a:ea typeface="Arial" charset="0"/>
              <a:cs typeface="Arial" charset="0"/>
            </a:endParaRPr>
          </a:p>
          <a:p>
            <a:pPr algn="ctr"/>
            <a:r>
              <a:rPr lang="en-US" sz="4400" dirty="0" err="1">
                <a:latin typeface="Avenir" panose="02000503020000020003" pitchFamily="2" charset="0"/>
                <a:ea typeface="Arial" charset="0"/>
                <a:cs typeface="Arial" charset="0"/>
              </a:rPr>
              <a:t>hamedn.com</a:t>
            </a:r>
            <a:endParaRPr lang="en-US" sz="4400" dirty="0">
              <a:latin typeface="Avenir" panose="02000503020000020003" pitchFamily="2" charset="0"/>
              <a:ea typeface="Arial" charset="0"/>
              <a:cs typeface="Arial" charset="0"/>
            </a:endParaRPr>
          </a:p>
          <a:p>
            <a:pPr algn="ctr"/>
            <a:endParaRPr lang="en-US" sz="4400" dirty="0">
              <a:latin typeface="Avenir" panose="02000503020000020003" pitchFamily="2" charset="0"/>
              <a:ea typeface="Arial" charset="0"/>
              <a:cs typeface="Arial" charset="0"/>
            </a:endParaRPr>
          </a:p>
        </p:txBody>
      </p:sp>
    </p:spTree>
    <p:extLst>
      <p:ext uri="{BB962C8B-B14F-4D97-AF65-F5344CB8AC3E}">
        <p14:creationId xmlns:p14="http://schemas.microsoft.com/office/powerpoint/2010/main" val="1991482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3"/>
          <p:cNvSpPr txBox="1"/>
          <p:nvPr/>
        </p:nvSpPr>
        <p:spPr>
          <a:xfrm>
            <a:off x="525100" y="1722367"/>
            <a:ext cx="10985600" cy="587545"/>
          </a:xfrm>
          <a:prstGeom prst="rect">
            <a:avLst/>
          </a:prstGeom>
          <a:noFill/>
          <a:ln>
            <a:noFill/>
          </a:ln>
        </p:spPr>
        <p:txBody>
          <a:bodyPr spcFirstLastPara="1" wrap="square" lIns="121900" tIns="121900" rIns="121900" bIns="121900" anchor="t" anchorCtr="0">
            <a:noAutofit/>
          </a:bodyPr>
          <a:lstStyle/>
          <a:p>
            <a:pPr marL="152396" algn="ctr">
              <a:buClr>
                <a:schemeClr val="dk1"/>
              </a:buClr>
              <a:buSzPts val="1800"/>
            </a:pPr>
            <a:r>
              <a:rPr lang="en" sz="3200" dirty="0">
                <a:solidFill>
                  <a:schemeClr val="dk1"/>
                </a:solidFill>
                <a:latin typeface="Avenir"/>
                <a:ea typeface="Avenir"/>
                <a:cs typeface="Avenir"/>
                <a:sym typeface="Avenir"/>
              </a:rPr>
              <a:t>Fraudsters often behave with suspicious synchronicity</a:t>
            </a:r>
          </a:p>
          <a:p>
            <a:pPr marL="609585" indent="-457189">
              <a:buClr>
                <a:schemeClr val="dk1"/>
              </a:buClr>
              <a:buSzPts val="1800"/>
              <a:buFont typeface="Avenir"/>
              <a:buChar char="●"/>
            </a:pPr>
            <a:endParaRPr sz="2400" dirty="0">
              <a:latin typeface="Avenir"/>
              <a:ea typeface="Avenir"/>
              <a:cs typeface="Avenir"/>
              <a:sym typeface="Avenir"/>
            </a:endParaRPr>
          </a:p>
        </p:txBody>
      </p:sp>
      <p:sp>
        <p:nvSpPr>
          <p:cNvPr id="98" name="Google Shape;98;p23"/>
          <p:cNvSpPr txBox="1">
            <a:spLocks noGrp="1"/>
          </p:cNvSpPr>
          <p:nvPr>
            <p:ph type="body" idx="1"/>
          </p:nvPr>
        </p:nvSpPr>
        <p:spPr>
          <a:xfrm>
            <a:off x="1718400" y="390933"/>
            <a:ext cx="8941600" cy="973200"/>
          </a:xfrm>
          <a:prstGeom prst="rect">
            <a:avLst/>
          </a:prstGeom>
          <a:noFill/>
          <a:ln>
            <a:noFill/>
          </a:ln>
        </p:spPr>
        <p:txBody>
          <a:bodyPr spcFirstLastPara="1" vert="horz" wrap="square" lIns="41867" tIns="41867" rIns="41867" bIns="41867" rtlCol="0" anchor="t" anchorCtr="0">
            <a:noAutofit/>
          </a:bodyPr>
          <a:lstStyle/>
          <a:p>
            <a:pPr marL="0" indent="0"/>
            <a:r>
              <a:rPr lang="en" sz="6500" b="1" dirty="0">
                <a:latin typeface="Avenir"/>
                <a:ea typeface="Avenir"/>
                <a:cs typeface="Avenir"/>
                <a:sym typeface="Avenir"/>
              </a:rPr>
              <a:t>Key Insight</a:t>
            </a:r>
            <a:endParaRPr sz="6500" b="1" dirty="0">
              <a:latin typeface="Avenir"/>
              <a:ea typeface="Avenir"/>
              <a:cs typeface="Avenir"/>
              <a:sym typeface="Avenir"/>
            </a:endParaRPr>
          </a:p>
        </p:txBody>
      </p:sp>
      <p:grpSp>
        <p:nvGrpSpPr>
          <p:cNvPr id="217" name="Group 216">
            <a:extLst>
              <a:ext uri="{FF2B5EF4-FFF2-40B4-BE49-F238E27FC236}">
                <a16:creationId xmlns:a16="http://schemas.microsoft.com/office/drawing/2014/main" id="{2827DA08-12C1-E646-9F6B-8985606C2A21}"/>
              </a:ext>
            </a:extLst>
          </p:cNvPr>
          <p:cNvGrpSpPr/>
          <p:nvPr/>
        </p:nvGrpSpPr>
        <p:grpSpPr>
          <a:xfrm>
            <a:off x="9757775" y="3274329"/>
            <a:ext cx="865250" cy="1741462"/>
            <a:chOff x="9774450" y="3656038"/>
            <a:chExt cx="865250" cy="1741462"/>
          </a:xfrm>
        </p:grpSpPr>
        <p:sp>
          <p:nvSpPr>
            <p:cNvPr id="92" name="Google Shape;288;p26">
              <a:extLst>
                <a:ext uri="{FF2B5EF4-FFF2-40B4-BE49-F238E27FC236}">
                  <a16:creationId xmlns:a16="http://schemas.microsoft.com/office/drawing/2014/main" id="{9E934797-BAFE-534B-940F-C8558D2B575F}"/>
                </a:ext>
              </a:extLst>
            </p:cNvPr>
            <p:cNvSpPr/>
            <p:nvPr/>
          </p:nvSpPr>
          <p:spPr>
            <a:xfrm>
              <a:off x="9774450" y="4604875"/>
              <a:ext cx="314400" cy="314400"/>
            </a:xfrm>
            <a:prstGeom prst="ellipse">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89;p26">
              <a:extLst>
                <a:ext uri="{FF2B5EF4-FFF2-40B4-BE49-F238E27FC236}">
                  <a16:creationId xmlns:a16="http://schemas.microsoft.com/office/drawing/2014/main" id="{62A8C021-F687-FB48-A6E8-331C584FA251}"/>
                </a:ext>
              </a:extLst>
            </p:cNvPr>
            <p:cNvSpPr/>
            <p:nvPr/>
          </p:nvSpPr>
          <p:spPr>
            <a:xfrm>
              <a:off x="10325300" y="4614338"/>
              <a:ext cx="314400" cy="314400"/>
            </a:xfrm>
            <a:prstGeom prst="ellipse">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0;p26">
              <a:extLst>
                <a:ext uri="{FF2B5EF4-FFF2-40B4-BE49-F238E27FC236}">
                  <a16:creationId xmlns:a16="http://schemas.microsoft.com/office/drawing/2014/main" id="{E0006115-B39D-7A41-A194-0960E313273A}"/>
                </a:ext>
              </a:extLst>
            </p:cNvPr>
            <p:cNvSpPr/>
            <p:nvPr/>
          </p:nvSpPr>
          <p:spPr>
            <a:xfrm>
              <a:off x="9774450" y="4126650"/>
              <a:ext cx="314400" cy="314400"/>
            </a:xfrm>
            <a:prstGeom prst="ellipse">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1;p26">
              <a:extLst>
                <a:ext uri="{FF2B5EF4-FFF2-40B4-BE49-F238E27FC236}">
                  <a16:creationId xmlns:a16="http://schemas.microsoft.com/office/drawing/2014/main" id="{83EF754A-DEAB-3E4D-A99A-AA2A6AA97938}"/>
                </a:ext>
              </a:extLst>
            </p:cNvPr>
            <p:cNvSpPr/>
            <p:nvPr/>
          </p:nvSpPr>
          <p:spPr>
            <a:xfrm>
              <a:off x="9774450" y="5083100"/>
              <a:ext cx="314400" cy="314400"/>
            </a:xfrm>
            <a:prstGeom prst="ellipse">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92;p26">
              <a:extLst>
                <a:ext uri="{FF2B5EF4-FFF2-40B4-BE49-F238E27FC236}">
                  <a16:creationId xmlns:a16="http://schemas.microsoft.com/office/drawing/2014/main" id="{D0647CBB-0287-544A-B0A0-4FAB83A8B9AF}"/>
                </a:ext>
              </a:extLst>
            </p:cNvPr>
            <p:cNvSpPr/>
            <p:nvPr/>
          </p:nvSpPr>
          <p:spPr>
            <a:xfrm>
              <a:off x="9774450" y="3656038"/>
              <a:ext cx="314400" cy="314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93;p26">
              <a:extLst>
                <a:ext uri="{FF2B5EF4-FFF2-40B4-BE49-F238E27FC236}">
                  <a16:creationId xmlns:a16="http://schemas.microsoft.com/office/drawing/2014/main" id="{576D8456-CC19-974A-876B-C7D0CCADE854}"/>
                </a:ext>
              </a:extLst>
            </p:cNvPr>
            <p:cNvSpPr/>
            <p:nvPr/>
          </p:nvSpPr>
          <p:spPr>
            <a:xfrm>
              <a:off x="10325300" y="3656038"/>
              <a:ext cx="314400" cy="314400"/>
            </a:xfrm>
            <a:prstGeom prst="ellipse">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94;p26">
              <a:extLst>
                <a:ext uri="{FF2B5EF4-FFF2-40B4-BE49-F238E27FC236}">
                  <a16:creationId xmlns:a16="http://schemas.microsoft.com/office/drawing/2014/main" id="{E5D80F85-53DF-3D44-8BA8-9211AF6C167C}"/>
                </a:ext>
              </a:extLst>
            </p:cNvPr>
            <p:cNvSpPr/>
            <p:nvPr/>
          </p:nvSpPr>
          <p:spPr>
            <a:xfrm>
              <a:off x="10325300" y="4114713"/>
              <a:ext cx="314400" cy="314400"/>
            </a:xfrm>
            <a:prstGeom prst="ellipse">
              <a:avLst/>
            </a:pr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299;p26">
            <a:extLst>
              <a:ext uri="{FF2B5EF4-FFF2-40B4-BE49-F238E27FC236}">
                <a16:creationId xmlns:a16="http://schemas.microsoft.com/office/drawing/2014/main" id="{B97ECA64-6929-2346-A4B5-4C4DFF50B77E}"/>
              </a:ext>
            </a:extLst>
          </p:cNvPr>
          <p:cNvSpPr txBox="1"/>
          <p:nvPr/>
        </p:nvSpPr>
        <p:spPr>
          <a:xfrm>
            <a:off x="8638750" y="2468437"/>
            <a:ext cx="3103300" cy="31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venir Book" panose="02000503020000020003" pitchFamily="2" charset="0"/>
              </a:rPr>
              <a:t>Organization </a:t>
            </a:r>
          </a:p>
          <a:p>
            <a:pPr marL="0" lvl="0" indent="0" algn="ctr" rtl="0">
              <a:spcBef>
                <a:spcPts val="0"/>
              </a:spcBef>
              <a:spcAft>
                <a:spcPts val="0"/>
              </a:spcAft>
              <a:buNone/>
            </a:pPr>
            <a:r>
              <a:rPr lang="en" dirty="0">
                <a:latin typeface="Avenir Book" panose="02000503020000020003" pitchFamily="2" charset="0"/>
              </a:rPr>
              <a:t>(e.g. CNN)</a:t>
            </a:r>
            <a:endParaRPr dirty="0">
              <a:latin typeface="Avenir Book" panose="02000503020000020003" pitchFamily="2" charset="0"/>
            </a:endParaRPr>
          </a:p>
        </p:txBody>
      </p:sp>
      <p:sp>
        <p:nvSpPr>
          <p:cNvPr id="114" name="Google Shape;299;p26">
            <a:extLst>
              <a:ext uri="{FF2B5EF4-FFF2-40B4-BE49-F238E27FC236}">
                <a16:creationId xmlns:a16="http://schemas.microsoft.com/office/drawing/2014/main" id="{E442DA22-C58F-534F-8D3E-707816F47CBD}"/>
              </a:ext>
            </a:extLst>
          </p:cNvPr>
          <p:cNvSpPr txBox="1"/>
          <p:nvPr/>
        </p:nvSpPr>
        <p:spPr>
          <a:xfrm>
            <a:off x="8393128" y="5062439"/>
            <a:ext cx="3884525" cy="31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venir Book" panose="02000503020000020003" pitchFamily="2" charset="0"/>
              </a:rPr>
              <a:t>Account  </a:t>
            </a:r>
          </a:p>
          <a:p>
            <a:pPr marL="0" lvl="0" indent="0" algn="ctr" rtl="0">
              <a:spcBef>
                <a:spcPts val="0"/>
              </a:spcBef>
              <a:spcAft>
                <a:spcPts val="0"/>
              </a:spcAft>
              <a:buNone/>
            </a:pPr>
            <a:r>
              <a:rPr lang="en" dirty="0">
                <a:latin typeface="Avenir Book" panose="02000503020000020003" pitchFamily="2" charset="0"/>
              </a:rPr>
              <a:t>(e.g. CNN News, CNN Sports) </a:t>
            </a:r>
            <a:endParaRPr dirty="0">
              <a:latin typeface="Avenir Book" panose="02000503020000020003" pitchFamily="2" charset="0"/>
            </a:endParaRPr>
          </a:p>
        </p:txBody>
      </p:sp>
      <p:grpSp>
        <p:nvGrpSpPr>
          <p:cNvPr id="235" name="Group 234">
            <a:extLst>
              <a:ext uri="{FF2B5EF4-FFF2-40B4-BE49-F238E27FC236}">
                <a16:creationId xmlns:a16="http://schemas.microsoft.com/office/drawing/2014/main" id="{71120816-68A9-7745-8968-290CE4088971}"/>
              </a:ext>
            </a:extLst>
          </p:cNvPr>
          <p:cNvGrpSpPr/>
          <p:nvPr/>
        </p:nvGrpSpPr>
        <p:grpSpPr>
          <a:xfrm>
            <a:off x="4036707" y="3001827"/>
            <a:ext cx="4171344" cy="2146438"/>
            <a:chOff x="4036707" y="3001827"/>
            <a:chExt cx="4171344" cy="2146438"/>
          </a:xfrm>
        </p:grpSpPr>
        <p:cxnSp>
          <p:nvCxnSpPr>
            <p:cNvPr id="136" name="Google Shape;234;p26">
              <a:extLst>
                <a:ext uri="{FF2B5EF4-FFF2-40B4-BE49-F238E27FC236}">
                  <a16:creationId xmlns:a16="http://schemas.microsoft.com/office/drawing/2014/main" id="{CF8623F8-282E-CC49-AE9D-19A4373F5B99}"/>
                </a:ext>
              </a:extLst>
            </p:cNvPr>
            <p:cNvCxnSpPr>
              <a:cxnSpLocks/>
              <a:endCxn id="124" idx="1"/>
            </p:cNvCxnSpPr>
            <p:nvPr/>
          </p:nvCxnSpPr>
          <p:spPr>
            <a:xfrm>
              <a:off x="4909025" y="3950702"/>
              <a:ext cx="259368" cy="256218"/>
            </a:xfrm>
            <a:prstGeom prst="straightConnector1">
              <a:avLst/>
            </a:prstGeom>
            <a:noFill/>
            <a:ln w="28575" cap="flat" cmpd="sng">
              <a:solidFill>
                <a:srgbClr val="1F497D"/>
              </a:solidFill>
              <a:prstDash val="solid"/>
              <a:round/>
              <a:headEnd type="none" w="med" len="med"/>
              <a:tailEnd type="none" w="med" len="med"/>
            </a:ln>
          </p:spPr>
        </p:cxnSp>
        <p:cxnSp>
          <p:nvCxnSpPr>
            <p:cNvPr id="150" name="Google Shape;248;p26">
              <a:extLst>
                <a:ext uri="{FF2B5EF4-FFF2-40B4-BE49-F238E27FC236}">
                  <a16:creationId xmlns:a16="http://schemas.microsoft.com/office/drawing/2014/main" id="{A61547E3-7B65-984B-82CE-E4F20E2B2DB8}"/>
                </a:ext>
              </a:extLst>
            </p:cNvPr>
            <p:cNvCxnSpPr>
              <a:cxnSpLocks/>
            </p:cNvCxnSpPr>
            <p:nvPr/>
          </p:nvCxnSpPr>
          <p:spPr>
            <a:xfrm>
              <a:off x="7474425" y="4272340"/>
              <a:ext cx="52800" cy="614400"/>
            </a:xfrm>
            <a:prstGeom prst="straightConnector1">
              <a:avLst/>
            </a:prstGeom>
            <a:noFill/>
            <a:ln w="28575" cap="flat" cmpd="sng">
              <a:solidFill>
                <a:srgbClr val="1F497D"/>
              </a:solidFill>
              <a:prstDash val="solid"/>
              <a:round/>
              <a:headEnd type="none" w="med" len="med"/>
              <a:tailEnd type="none" w="med" len="med"/>
            </a:ln>
          </p:spPr>
        </p:cxnSp>
        <p:cxnSp>
          <p:nvCxnSpPr>
            <p:cNvPr id="174" name="Google Shape;274;p26">
              <a:extLst>
                <a:ext uri="{FF2B5EF4-FFF2-40B4-BE49-F238E27FC236}">
                  <a16:creationId xmlns:a16="http://schemas.microsoft.com/office/drawing/2014/main" id="{ECE47F9C-31D0-F34D-A773-7FCEA257D1B6}"/>
                </a:ext>
              </a:extLst>
            </p:cNvPr>
            <p:cNvCxnSpPr>
              <a:cxnSpLocks/>
              <a:endCxn id="151" idx="7"/>
            </p:cNvCxnSpPr>
            <p:nvPr/>
          </p:nvCxnSpPr>
          <p:spPr>
            <a:xfrm flipH="1">
              <a:off x="6450382" y="3747527"/>
              <a:ext cx="402068" cy="519618"/>
            </a:xfrm>
            <a:prstGeom prst="straightConnector1">
              <a:avLst/>
            </a:prstGeom>
            <a:noFill/>
            <a:ln w="28575" cap="flat" cmpd="sng">
              <a:solidFill>
                <a:srgbClr val="1F497D"/>
              </a:solidFill>
              <a:prstDash val="solid"/>
              <a:round/>
              <a:headEnd type="none" w="med" len="med"/>
              <a:tailEnd type="none" w="med" len="med"/>
            </a:ln>
          </p:spPr>
        </p:cxnSp>
        <p:cxnSp>
          <p:nvCxnSpPr>
            <p:cNvPr id="176" name="Google Shape;276;p26">
              <a:extLst>
                <a:ext uri="{FF2B5EF4-FFF2-40B4-BE49-F238E27FC236}">
                  <a16:creationId xmlns:a16="http://schemas.microsoft.com/office/drawing/2014/main" id="{B1058216-3760-694E-95D5-E72F599EE754}"/>
                </a:ext>
              </a:extLst>
            </p:cNvPr>
            <p:cNvCxnSpPr>
              <a:cxnSpLocks/>
            </p:cNvCxnSpPr>
            <p:nvPr/>
          </p:nvCxnSpPr>
          <p:spPr>
            <a:xfrm>
              <a:off x="6339225" y="4535502"/>
              <a:ext cx="68100" cy="253500"/>
            </a:xfrm>
            <a:prstGeom prst="straightConnector1">
              <a:avLst/>
            </a:prstGeom>
            <a:noFill/>
            <a:ln w="28575" cap="flat" cmpd="sng">
              <a:solidFill>
                <a:srgbClr val="1F497D"/>
              </a:solidFill>
              <a:prstDash val="solid"/>
              <a:round/>
              <a:headEnd type="none" w="med" len="med"/>
              <a:tailEnd type="none" w="med" len="med"/>
            </a:ln>
          </p:spPr>
        </p:cxnSp>
        <p:grpSp>
          <p:nvGrpSpPr>
            <p:cNvPr id="234" name="Group 233">
              <a:extLst>
                <a:ext uri="{FF2B5EF4-FFF2-40B4-BE49-F238E27FC236}">
                  <a16:creationId xmlns:a16="http://schemas.microsoft.com/office/drawing/2014/main" id="{BE0A972C-3A52-D94B-81DB-F2B41CC8DF12}"/>
                </a:ext>
              </a:extLst>
            </p:cNvPr>
            <p:cNvGrpSpPr/>
            <p:nvPr/>
          </p:nvGrpSpPr>
          <p:grpSpPr>
            <a:xfrm>
              <a:off x="4036707" y="3001827"/>
              <a:ext cx="4171344" cy="2146438"/>
              <a:chOff x="4036707" y="3001827"/>
              <a:chExt cx="4171344" cy="2146438"/>
            </a:xfrm>
          </p:grpSpPr>
          <p:cxnSp>
            <p:nvCxnSpPr>
              <p:cNvPr id="137" name="Google Shape;235;p26">
                <a:extLst>
                  <a:ext uri="{FF2B5EF4-FFF2-40B4-BE49-F238E27FC236}">
                    <a16:creationId xmlns:a16="http://schemas.microsoft.com/office/drawing/2014/main" id="{69FDE6AE-1F87-604A-94F2-9B57404DE07D}"/>
                  </a:ext>
                </a:extLst>
              </p:cNvPr>
              <p:cNvCxnSpPr>
                <a:cxnSpLocks/>
                <a:endCxn id="123" idx="5"/>
              </p:cNvCxnSpPr>
              <p:nvPr/>
            </p:nvCxnSpPr>
            <p:spPr>
              <a:xfrm flipH="1" flipV="1">
                <a:off x="4036707" y="3675234"/>
                <a:ext cx="772644" cy="47844"/>
              </a:xfrm>
              <a:prstGeom prst="straightConnector1">
                <a:avLst/>
              </a:prstGeom>
              <a:noFill/>
              <a:ln w="28575" cap="flat" cmpd="sng">
                <a:solidFill>
                  <a:srgbClr val="1F497D"/>
                </a:solidFill>
                <a:prstDash val="solid"/>
                <a:round/>
                <a:headEnd type="none" w="med" len="med"/>
                <a:tailEnd type="none" w="med" len="med"/>
              </a:ln>
            </p:spPr>
          </p:cxnSp>
          <p:cxnSp>
            <p:nvCxnSpPr>
              <p:cNvPr id="138" name="Google Shape;236;p26">
                <a:extLst>
                  <a:ext uri="{FF2B5EF4-FFF2-40B4-BE49-F238E27FC236}">
                    <a16:creationId xmlns:a16="http://schemas.microsoft.com/office/drawing/2014/main" id="{51992274-C22A-7445-88F5-26F61876901D}"/>
                  </a:ext>
                </a:extLst>
              </p:cNvPr>
              <p:cNvCxnSpPr>
                <a:cxnSpLocks/>
                <a:endCxn id="123" idx="7"/>
              </p:cNvCxnSpPr>
              <p:nvPr/>
            </p:nvCxnSpPr>
            <p:spPr>
              <a:xfrm flipH="1">
                <a:off x="4036707" y="3260177"/>
                <a:ext cx="516744" cy="192743"/>
              </a:xfrm>
              <a:prstGeom prst="straightConnector1">
                <a:avLst/>
              </a:prstGeom>
              <a:noFill/>
              <a:ln w="28575" cap="flat" cmpd="sng">
                <a:solidFill>
                  <a:srgbClr val="1F497D"/>
                </a:solidFill>
                <a:prstDash val="solid"/>
                <a:round/>
                <a:headEnd type="none" w="med" len="med"/>
                <a:tailEnd type="none" w="med" len="med"/>
              </a:ln>
            </p:spPr>
          </p:cxnSp>
          <p:cxnSp>
            <p:nvCxnSpPr>
              <p:cNvPr id="139" name="Google Shape;237;p26">
                <a:extLst>
                  <a:ext uri="{FF2B5EF4-FFF2-40B4-BE49-F238E27FC236}">
                    <a16:creationId xmlns:a16="http://schemas.microsoft.com/office/drawing/2014/main" id="{039B6283-7C9F-BF4C-880F-32511E9C3CF1}"/>
                  </a:ext>
                </a:extLst>
              </p:cNvPr>
              <p:cNvCxnSpPr/>
              <p:nvPr/>
            </p:nvCxnSpPr>
            <p:spPr>
              <a:xfrm rot="10800000" flipH="1">
                <a:off x="4868000" y="3001827"/>
                <a:ext cx="628800" cy="258300"/>
              </a:xfrm>
              <a:prstGeom prst="straightConnector1">
                <a:avLst/>
              </a:prstGeom>
              <a:noFill/>
              <a:ln w="28575" cap="flat" cmpd="sng">
                <a:solidFill>
                  <a:srgbClr val="1F497D"/>
                </a:solidFill>
                <a:prstDash val="solid"/>
                <a:round/>
                <a:headEnd type="none" w="med" len="med"/>
                <a:tailEnd type="none" w="med" len="med"/>
              </a:ln>
            </p:spPr>
          </p:cxnSp>
          <p:cxnSp>
            <p:nvCxnSpPr>
              <p:cNvPr id="141" name="Google Shape;239;p26">
                <a:extLst>
                  <a:ext uri="{FF2B5EF4-FFF2-40B4-BE49-F238E27FC236}">
                    <a16:creationId xmlns:a16="http://schemas.microsoft.com/office/drawing/2014/main" id="{7B6E4846-5D9C-4F40-9060-56F2F978CA4C}"/>
                  </a:ext>
                </a:extLst>
              </p:cNvPr>
              <p:cNvCxnSpPr/>
              <p:nvPr/>
            </p:nvCxnSpPr>
            <p:spPr>
              <a:xfrm>
                <a:off x="4868000" y="3293827"/>
                <a:ext cx="718800" cy="224700"/>
              </a:xfrm>
              <a:prstGeom prst="straightConnector1">
                <a:avLst/>
              </a:prstGeom>
              <a:noFill/>
              <a:ln w="28575" cap="flat" cmpd="sng">
                <a:solidFill>
                  <a:srgbClr val="1F497D"/>
                </a:solidFill>
                <a:prstDash val="solid"/>
                <a:round/>
                <a:headEnd type="none" w="med" len="med"/>
                <a:tailEnd type="none" w="med" len="med"/>
              </a:ln>
            </p:spPr>
          </p:cxnSp>
          <p:cxnSp>
            <p:nvCxnSpPr>
              <p:cNvPr id="142" name="Google Shape;240;p26">
                <a:extLst>
                  <a:ext uri="{FF2B5EF4-FFF2-40B4-BE49-F238E27FC236}">
                    <a16:creationId xmlns:a16="http://schemas.microsoft.com/office/drawing/2014/main" id="{7F5DA27B-8BA2-DE44-ABD0-B29848B5C119}"/>
                  </a:ext>
                </a:extLst>
              </p:cNvPr>
              <p:cNvCxnSpPr>
                <a:cxnSpLocks/>
                <a:stCxn id="126" idx="3"/>
                <a:endCxn id="124" idx="7"/>
              </p:cNvCxnSpPr>
              <p:nvPr/>
            </p:nvCxnSpPr>
            <p:spPr>
              <a:xfrm flipH="1">
                <a:off x="5390707" y="4083509"/>
                <a:ext cx="257361" cy="123411"/>
              </a:xfrm>
              <a:prstGeom prst="straightConnector1">
                <a:avLst/>
              </a:prstGeom>
              <a:noFill/>
              <a:ln w="28575" cap="flat" cmpd="sng">
                <a:solidFill>
                  <a:srgbClr val="1F497D"/>
                </a:solidFill>
                <a:prstDash val="solid"/>
                <a:round/>
                <a:headEnd type="none" w="med" len="med"/>
                <a:tailEnd type="none" w="med" len="med"/>
              </a:ln>
            </p:spPr>
          </p:cxnSp>
          <p:cxnSp>
            <p:nvCxnSpPr>
              <p:cNvPr id="143" name="Google Shape;241;p26">
                <a:extLst>
                  <a:ext uri="{FF2B5EF4-FFF2-40B4-BE49-F238E27FC236}">
                    <a16:creationId xmlns:a16="http://schemas.microsoft.com/office/drawing/2014/main" id="{22EBEB6D-1E42-FD4B-A685-26E7A5013F42}"/>
                  </a:ext>
                </a:extLst>
              </p:cNvPr>
              <p:cNvCxnSpPr>
                <a:cxnSpLocks/>
                <a:stCxn id="128" idx="2"/>
                <a:endCxn id="117" idx="6"/>
              </p:cNvCxnSpPr>
              <p:nvPr/>
            </p:nvCxnSpPr>
            <p:spPr>
              <a:xfrm flipH="1" flipV="1">
                <a:off x="5886100" y="3513115"/>
                <a:ext cx="809150" cy="77212"/>
              </a:xfrm>
              <a:prstGeom prst="straightConnector1">
                <a:avLst/>
              </a:prstGeom>
              <a:noFill/>
              <a:ln w="28575" cap="flat" cmpd="sng">
                <a:solidFill>
                  <a:srgbClr val="1F497D"/>
                </a:solidFill>
                <a:prstDash val="solid"/>
                <a:round/>
                <a:headEnd type="none" w="med" len="med"/>
                <a:tailEnd type="none" w="med" len="med"/>
              </a:ln>
            </p:spPr>
          </p:cxnSp>
          <p:cxnSp>
            <p:nvCxnSpPr>
              <p:cNvPr id="144" name="Google Shape;242;p26">
                <a:extLst>
                  <a:ext uri="{FF2B5EF4-FFF2-40B4-BE49-F238E27FC236}">
                    <a16:creationId xmlns:a16="http://schemas.microsoft.com/office/drawing/2014/main" id="{956D198C-9E80-5A4E-8424-836E8BB26B77}"/>
                  </a:ext>
                </a:extLst>
              </p:cNvPr>
              <p:cNvCxnSpPr>
                <a:cxnSpLocks/>
                <a:stCxn id="130" idx="3"/>
              </p:cNvCxnSpPr>
              <p:nvPr/>
            </p:nvCxnSpPr>
            <p:spPr>
              <a:xfrm flipH="1">
                <a:off x="6852401" y="3243247"/>
                <a:ext cx="57442" cy="189743"/>
              </a:xfrm>
              <a:prstGeom prst="straightConnector1">
                <a:avLst/>
              </a:prstGeom>
              <a:noFill/>
              <a:ln w="28575" cap="flat" cmpd="sng">
                <a:solidFill>
                  <a:srgbClr val="1F497D"/>
                </a:solidFill>
                <a:prstDash val="solid"/>
                <a:round/>
                <a:headEnd type="none" w="med" len="med"/>
                <a:tailEnd type="none" w="med" len="med"/>
              </a:ln>
            </p:spPr>
          </p:cxnSp>
          <p:cxnSp>
            <p:nvCxnSpPr>
              <p:cNvPr id="145" name="Google Shape;243;p26">
                <a:extLst>
                  <a:ext uri="{FF2B5EF4-FFF2-40B4-BE49-F238E27FC236}">
                    <a16:creationId xmlns:a16="http://schemas.microsoft.com/office/drawing/2014/main" id="{B6304194-EA75-CF4B-928A-EFE661027509}"/>
                  </a:ext>
                </a:extLst>
              </p:cNvPr>
              <p:cNvCxnSpPr>
                <a:cxnSpLocks/>
                <a:endCxn id="126" idx="6"/>
              </p:cNvCxnSpPr>
              <p:nvPr/>
            </p:nvCxnSpPr>
            <p:spPr>
              <a:xfrm flipH="1">
                <a:off x="5916425" y="3747527"/>
                <a:ext cx="936026" cy="224825"/>
              </a:xfrm>
              <a:prstGeom prst="straightConnector1">
                <a:avLst/>
              </a:prstGeom>
              <a:noFill/>
              <a:ln w="28575" cap="flat" cmpd="sng">
                <a:solidFill>
                  <a:srgbClr val="1F497D"/>
                </a:solidFill>
                <a:prstDash val="solid"/>
                <a:round/>
                <a:headEnd type="none" w="med" len="med"/>
                <a:tailEnd type="none" w="med" len="med"/>
              </a:ln>
            </p:spPr>
          </p:cxnSp>
          <p:cxnSp>
            <p:nvCxnSpPr>
              <p:cNvPr id="146" name="Google Shape;244;p26">
                <a:extLst>
                  <a:ext uri="{FF2B5EF4-FFF2-40B4-BE49-F238E27FC236}">
                    <a16:creationId xmlns:a16="http://schemas.microsoft.com/office/drawing/2014/main" id="{D5B1E37E-EC14-1845-A827-07C483F7CB5C}"/>
                  </a:ext>
                </a:extLst>
              </p:cNvPr>
              <p:cNvCxnSpPr>
                <a:cxnSpLocks/>
                <a:endCxn id="132" idx="1"/>
              </p:cNvCxnSpPr>
              <p:nvPr/>
            </p:nvCxnSpPr>
            <p:spPr>
              <a:xfrm>
                <a:off x="6852450" y="3747527"/>
                <a:ext cx="510818" cy="256456"/>
              </a:xfrm>
              <a:prstGeom prst="straightConnector1">
                <a:avLst/>
              </a:prstGeom>
              <a:noFill/>
              <a:ln w="28575" cap="flat" cmpd="sng">
                <a:solidFill>
                  <a:srgbClr val="1F497D"/>
                </a:solidFill>
                <a:prstDash val="solid"/>
                <a:round/>
                <a:headEnd type="none" w="med" len="med"/>
                <a:tailEnd type="none" w="med" len="med"/>
              </a:ln>
            </p:spPr>
          </p:cxnSp>
          <p:cxnSp>
            <p:nvCxnSpPr>
              <p:cNvPr id="147" name="Google Shape;245;p26">
                <a:extLst>
                  <a:ext uri="{FF2B5EF4-FFF2-40B4-BE49-F238E27FC236}">
                    <a16:creationId xmlns:a16="http://schemas.microsoft.com/office/drawing/2014/main" id="{AB4675A1-5CBD-0B4C-9329-3CBB96955635}"/>
                  </a:ext>
                </a:extLst>
              </p:cNvPr>
              <p:cNvCxnSpPr>
                <a:cxnSpLocks/>
                <a:endCxn id="134" idx="7"/>
              </p:cNvCxnSpPr>
              <p:nvPr/>
            </p:nvCxnSpPr>
            <p:spPr>
              <a:xfrm flipH="1">
                <a:off x="6518407" y="4272340"/>
                <a:ext cx="956018" cy="562593"/>
              </a:xfrm>
              <a:prstGeom prst="straightConnector1">
                <a:avLst/>
              </a:prstGeom>
              <a:noFill/>
              <a:ln w="28575" cap="flat" cmpd="sng">
                <a:solidFill>
                  <a:srgbClr val="1F497D"/>
                </a:solidFill>
                <a:prstDash val="solid"/>
                <a:round/>
                <a:headEnd type="none" w="med" len="med"/>
                <a:tailEnd type="none" w="med" len="med"/>
              </a:ln>
            </p:spPr>
          </p:cxnSp>
          <p:cxnSp>
            <p:nvCxnSpPr>
              <p:cNvPr id="165" name="Google Shape;265;p26">
                <a:extLst>
                  <a:ext uri="{FF2B5EF4-FFF2-40B4-BE49-F238E27FC236}">
                    <a16:creationId xmlns:a16="http://schemas.microsoft.com/office/drawing/2014/main" id="{DD779C85-D435-FC4B-BD14-40D710DD7554}"/>
                  </a:ext>
                </a:extLst>
              </p:cNvPr>
              <p:cNvCxnSpPr>
                <a:cxnSpLocks/>
                <a:stCxn id="134" idx="6"/>
                <a:endCxn id="148" idx="2"/>
              </p:cNvCxnSpPr>
              <p:nvPr/>
            </p:nvCxnSpPr>
            <p:spPr>
              <a:xfrm>
                <a:off x="6564450" y="4946090"/>
                <a:ext cx="805450" cy="107475"/>
              </a:xfrm>
              <a:prstGeom prst="straightConnector1">
                <a:avLst/>
              </a:prstGeom>
              <a:noFill/>
              <a:ln w="28575" cap="flat" cmpd="sng">
                <a:solidFill>
                  <a:srgbClr val="1F497D"/>
                </a:solidFill>
                <a:prstDash val="solid"/>
                <a:round/>
                <a:headEnd type="none" w="med" len="med"/>
                <a:tailEnd type="none" w="med" len="med"/>
              </a:ln>
            </p:spPr>
          </p:cxnSp>
          <p:cxnSp>
            <p:nvCxnSpPr>
              <p:cNvPr id="166" name="Google Shape;266;p26">
                <a:extLst>
                  <a:ext uri="{FF2B5EF4-FFF2-40B4-BE49-F238E27FC236}">
                    <a16:creationId xmlns:a16="http://schemas.microsoft.com/office/drawing/2014/main" id="{0E3FA031-E2A4-6046-8591-269F3AC388F9}"/>
                  </a:ext>
                </a:extLst>
              </p:cNvPr>
              <p:cNvCxnSpPr>
                <a:cxnSpLocks/>
              </p:cNvCxnSpPr>
              <p:nvPr/>
            </p:nvCxnSpPr>
            <p:spPr>
              <a:xfrm flipH="1">
                <a:off x="4117250" y="3412652"/>
                <a:ext cx="588600" cy="493200"/>
              </a:xfrm>
              <a:prstGeom prst="straightConnector1">
                <a:avLst/>
              </a:prstGeom>
              <a:noFill/>
              <a:ln w="28575" cap="flat" cmpd="sng">
                <a:solidFill>
                  <a:srgbClr val="1F497D"/>
                </a:solidFill>
                <a:prstDash val="solid"/>
                <a:round/>
                <a:headEnd type="none" w="med" len="med"/>
                <a:tailEnd type="none" w="med" len="med"/>
              </a:ln>
            </p:spPr>
          </p:cxnSp>
          <p:cxnSp>
            <p:nvCxnSpPr>
              <p:cNvPr id="167" name="Google Shape;267;p26">
                <a:extLst>
                  <a:ext uri="{FF2B5EF4-FFF2-40B4-BE49-F238E27FC236}">
                    <a16:creationId xmlns:a16="http://schemas.microsoft.com/office/drawing/2014/main" id="{6132AC6E-D9D9-F043-A2B0-0CB2DA26A799}"/>
                  </a:ext>
                </a:extLst>
              </p:cNvPr>
              <p:cNvCxnSpPr>
                <a:cxnSpLocks/>
                <a:stCxn id="124" idx="3"/>
                <a:endCxn id="158" idx="7"/>
              </p:cNvCxnSpPr>
              <p:nvPr/>
            </p:nvCxnSpPr>
            <p:spPr>
              <a:xfrm flipH="1">
                <a:off x="4318107" y="4429234"/>
                <a:ext cx="850286" cy="364849"/>
              </a:xfrm>
              <a:prstGeom prst="straightConnector1">
                <a:avLst/>
              </a:prstGeom>
              <a:noFill/>
              <a:ln w="28575" cap="flat" cmpd="sng">
                <a:solidFill>
                  <a:srgbClr val="1F497D"/>
                </a:solidFill>
                <a:prstDash val="solid"/>
                <a:round/>
                <a:headEnd type="none" w="med" len="med"/>
                <a:tailEnd type="none" w="med" len="med"/>
              </a:ln>
            </p:spPr>
          </p:cxnSp>
          <p:cxnSp>
            <p:nvCxnSpPr>
              <p:cNvPr id="168" name="Google Shape;268;p26">
                <a:extLst>
                  <a:ext uri="{FF2B5EF4-FFF2-40B4-BE49-F238E27FC236}">
                    <a16:creationId xmlns:a16="http://schemas.microsoft.com/office/drawing/2014/main" id="{90B8290D-EE2D-3B46-A620-956F2374B1D4}"/>
                  </a:ext>
                </a:extLst>
              </p:cNvPr>
              <p:cNvCxnSpPr>
                <a:cxnSpLocks/>
                <a:stCxn id="156" idx="6"/>
                <a:endCxn id="124" idx="2"/>
              </p:cNvCxnSpPr>
              <p:nvPr/>
            </p:nvCxnSpPr>
            <p:spPr>
              <a:xfrm>
                <a:off x="4274450" y="4063052"/>
                <a:ext cx="847900" cy="255025"/>
              </a:xfrm>
              <a:prstGeom prst="straightConnector1">
                <a:avLst/>
              </a:prstGeom>
              <a:noFill/>
              <a:ln w="28575" cap="flat" cmpd="sng">
                <a:solidFill>
                  <a:srgbClr val="1F497D"/>
                </a:solidFill>
                <a:prstDash val="solid"/>
                <a:round/>
                <a:headEnd type="none" w="med" len="med"/>
                <a:tailEnd type="none" w="med" len="med"/>
              </a:ln>
            </p:spPr>
          </p:cxnSp>
          <p:cxnSp>
            <p:nvCxnSpPr>
              <p:cNvPr id="169" name="Google Shape;269;p26">
                <a:extLst>
                  <a:ext uri="{FF2B5EF4-FFF2-40B4-BE49-F238E27FC236}">
                    <a16:creationId xmlns:a16="http://schemas.microsoft.com/office/drawing/2014/main" id="{3FAAF873-6E7E-8D4E-AA9C-4C9955461DAC}"/>
                  </a:ext>
                </a:extLst>
              </p:cNvPr>
              <p:cNvCxnSpPr>
                <a:cxnSpLocks/>
                <a:endCxn id="155" idx="6"/>
              </p:cNvCxnSpPr>
              <p:nvPr/>
            </p:nvCxnSpPr>
            <p:spPr>
              <a:xfrm flipH="1">
                <a:off x="4054850" y="4352977"/>
                <a:ext cx="1058576" cy="131163"/>
              </a:xfrm>
              <a:prstGeom prst="straightConnector1">
                <a:avLst/>
              </a:prstGeom>
              <a:noFill/>
              <a:ln w="28575" cap="flat" cmpd="sng">
                <a:solidFill>
                  <a:srgbClr val="1F497D"/>
                </a:solidFill>
                <a:prstDash val="solid"/>
                <a:round/>
                <a:headEnd type="none" w="med" len="med"/>
                <a:tailEnd type="none" w="med" len="med"/>
              </a:ln>
            </p:spPr>
          </p:cxnSp>
          <p:cxnSp>
            <p:nvCxnSpPr>
              <p:cNvPr id="170" name="Google Shape;270;p26">
                <a:extLst>
                  <a:ext uri="{FF2B5EF4-FFF2-40B4-BE49-F238E27FC236}">
                    <a16:creationId xmlns:a16="http://schemas.microsoft.com/office/drawing/2014/main" id="{D8C465C7-BE4C-3447-BD4E-DDBE4B669B2D}"/>
                  </a:ext>
                </a:extLst>
              </p:cNvPr>
              <p:cNvCxnSpPr>
                <a:cxnSpLocks/>
                <a:stCxn id="124" idx="4"/>
                <a:endCxn id="160" idx="7"/>
              </p:cNvCxnSpPr>
              <p:nvPr/>
            </p:nvCxnSpPr>
            <p:spPr>
              <a:xfrm flipH="1">
                <a:off x="4619007" y="4475277"/>
                <a:ext cx="660543" cy="663706"/>
              </a:xfrm>
              <a:prstGeom prst="straightConnector1">
                <a:avLst/>
              </a:prstGeom>
              <a:noFill/>
              <a:ln w="28575" cap="flat" cmpd="sng">
                <a:solidFill>
                  <a:srgbClr val="1F497D"/>
                </a:solidFill>
                <a:prstDash val="solid"/>
                <a:round/>
                <a:headEnd type="none" w="med" len="med"/>
                <a:tailEnd type="none" w="med" len="med"/>
              </a:ln>
            </p:spPr>
          </p:cxnSp>
          <p:cxnSp>
            <p:nvCxnSpPr>
              <p:cNvPr id="171" name="Google Shape;271;p26">
                <a:extLst>
                  <a:ext uri="{FF2B5EF4-FFF2-40B4-BE49-F238E27FC236}">
                    <a16:creationId xmlns:a16="http://schemas.microsoft.com/office/drawing/2014/main" id="{090685B6-75DD-044B-98A3-7950D79AB6A8}"/>
                  </a:ext>
                </a:extLst>
              </p:cNvPr>
              <p:cNvCxnSpPr>
                <a:cxnSpLocks/>
                <a:stCxn id="124" idx="5"/>
                <a:endCxn id="153" idx="1"/>
              </p:cNvCxnSpPr>
              <p:nvPr/>
            </p:nvCxnSpPr>
            <p:spPr>
              <a:xfrm>
                <a:off x="5390707" y="4429234"/>
                <a:ext cx="225586" cy="167649"/>
              </a:xfrm>
              <a:prstGeom prst="straightConnector1">
                <a:avLst/>
              </a:prstGeom>
              <a:noFill/>
              <a:ln w="28575" cap="flat" cmpd="sng">
                <a:solidFill>
                  <a:srgbClr val="1F497D"/>
                </a:solidFill>
                <a:prstDash val="solid"/>
                <a:round/>
                <a:headEnd type="none" w="med" len="med"/>
                <a:tailEnd type="none" w="med" len="med"/>
              </a:ln>
            </p:spPr>
          </p:cxnSp>
          <p:cxnSp>
            <p:nvCxnSpPr>
              <p:cNvPr id="172" name="Google Shape;272;p26">
                <a:extLst>
                  <a:ext uri="{FF2B5EF4-FFF2-40B4-BE49-F238E27FC236}">
                    <a16:creationId xmlns:a16="http://schemas.microsoft.com/office/drawing/2014/main" id="{423D83C9-EDA4-B84C-8424-667E2AB22504}"/>
                  </a:ext>
                </a:extLst>
              </p:cNvPr>
              <p:cNvCxnSpPr>
                <a:cxnSpLocks/>
              </p:cNvCxnSpPr>
              <p:nvPr/>
            </p:nvCxnSpPr>
            <p:spPr>
              <a:xfrm>
                <a:off x="5277450" y="4465765"/>
                <a:ext cx="383100" cy="682500"/>
              </a:xfrm>
              <a:prstGeom prst="straightConnector1">
                <a:avLst/>
              </a:prstGeom>
              <a:noFill/>
              <a:ln w="28575" cap="flat" cmpd="sng">
                <a:solidFill>
                  <a:srgbClr val="1F497D"/>
                </a:solidFill>
                <a:prstDash val="solid"/>
                <a:round/>
                <a:headEnd type="none" w="med" len="med"/>
                <a:tailEnd type="none" w="med" len="med"/>
              </a:ln>
            </p:spPr>
          </p:cxnSp>
          <p:cxnSp>
            <p:nvCxnSpPr>
              <p:cNvPr id="173" name="Google Shape;273;p26">
                <a:extLst>
                  <a:ext uri="{FF2B5EF4-FFF2-40B4-BE49-F238E27FC236}">
                    <a16:creationId xmlns:a16="http://schemas.microsoft.com/office/drawing/2014/main" id="{F6339D7D-E51E-0846-93D6-54A3AB43B2F8}"/>
                  </a:ext>
                </a:extLst>
              </p:cNvPr>
              <p:cNvCxnSpPr>
                <a:cxnSpLocks/>
                <a:stCxn id="151" idx="2"/>
                <a:endCxn id="124" idx="6"/>
              </p:cNvCxnSpPr>
              <p:nvPr/>
            </p:nvCxnSpPr>
            <p:spPr>
              <a:xfrm flipH="1" flipV="1">
                <a:off x="5436750" y="4318077"/>
                <a:ext cx="745275" cy="60225"/>
              </a:xfrm>
              <a:prstGeom prst="straightConnector1">
                <a:avLst/>
              </a:prstGeom>
              <a:noFill/>
              <a:ln w="28575" cap="flat" cmpd="sng">
                <a:solidFill>
                  <a:srgbClr val="1F497D"/>
                </a:solidFill>
                <a:prstDash val="solid"/>
                <a:round/>
                <a:headEnd type="none" w="med" len="med"/>
                <a:tailEnd type="none" w="med" len="med"/>
              </a:ln>
            </p:spPr>
          </p:cxnSp>
          <p:cxnSp>
            <p:nvCxnSpPr>
              <p:cNvPr id="175" name="Google Shape;275;p26">
                <a:extLst>
                  <a:ext uri="{FF2B5EF4-FFF2-40B4-BE49-F238E27FC236}">
                    <a16:creationId xmlns:a16="http://schemas.microsoft.com/office/drawing/2014/main" id="{AE3808DC-630E-AA41-9D0F-36476E2BBEA7}"/>
                  </a:ext>
                </a:extLst>
              </p:cNvPr>
              <p:cNvCxnSpPr>
                <a:cxnSpLocks/>
                <a:stCxn id="132" idx="2"/>
                <a:endCxn id="151" idx="7"/>
              </p:cNvCxnSpPr>
              <p:nvPr/>
            </p:nvCxnSpPr>
            <p:spPr>
              <a:xfrm flipH="1">
                <a:off x="6450382" y="4115140"/>
                <a:ext cx="866843" cy="152005"/>
              </a:xfrm>
              <a:prstGeom prst="straightConnector1">
                <a:avLst/>
              </a:prstGeom>
              <a:noFill/>
              <a:ln w="28575" cap="flat" cmpd="sng">
                <a:solidFill>
                  <a:srgbClr val="1F497D"/>
                </a:solidFill>
                <a:prstDash val="solid"/>
                <a:round/>
                <a:headEnd type="none" w="med" len="med"/>
                <a:tailEnd type="none" w="med" len="med"/>
              </a:ln>
            </p:spPr>
          </p:cxnSp>
          <p:cxnSp>
            <p:nvCxnSpPr>
              <p:cNvPr id="177" name="Google Shape;277;p26">
                <a:extLst>
                  <a:ext uri="{FF2B5EF4-FFF2-40B4-BE49-F238E27FC236}">
                    <a16:creationId xmlns:a16="http://schemas.microsoft.com/office/drawing/2014/main" id="{0D8689E0-0453-6F4B-9879-FB0785E587CA}"/>
                  </a:ext>
                </a:extLst>
              </p:cNvPr>
              <p:cNvCxnSpPr>
                <a:cxnSpLocks/>
                <a:stCxn id="151" idx="1"/>
                <a:endCxn id="117" idx="5"/>
              </p:cNvCxnSpPr>
              <p:nvPr/>
            </p:nvCxnSpPr>
            <p:spPr>
              <a:xfrm flipH="1" flipV="1">
                <a:off x="5840057" y="3624272"/>
                <a:ext cx="388011" cy="642873"/>
              </a:xfrm>
              <a:prstGeom prst="straightConnector1">
                <a:avLst/>
              </a:prstGeom>
              <a:noFill/>
              <a:ln w="28575" cap="flat" cmpd="sng">
                <a:solidFill>
                  <a:srgbClr val="1F497D"/>
                </a:solidFill>
                <a:prstDash val="solid"/>
                <a:round/>
                <a:headEnd type="none" w="med" len="med"/>
                <a:tailEnd type="none" w="med" len="med"/>
              </a:ln>
            </p:spPr>
          </p:cxnSp>
          <p:cxnSp>
            <p:nvCxnSpPr>
              <p:cNvPr id="178" name="Google Shape;278;p26">
                <a:extLst>
                  <a:ext uri="{FF2B5EF4-FFF2-40B4-BE49-F238E27FC236}">
                    <a16:creationId xmlns:a16="http://schemas.microsoft.com/office/drawing/2014/main" id="{81E00504-5851-0245-BC28-4ECFE9302024}"/>
                  </a:ext>
                </a:extLst>
              </p:cNvPr>
              <p:cNvCxnSpPr>
                <a:cxnSpLocks/>
                <a:stCxn id="126" idx="2"/>
                <a:endCxn id="119" idx="6"/>
              </p:cNvCxnSpPr>
              <p:nvPr/>
            </p:nvCxnSpPr>
            <p:spPr>
              <a:xfrm flipH="1" flipV="1">
                <a:off x="5066225" y="3793502"/>
                <a:ext cx="535800" cy="178850"/>
              </a:xfrm>
              <a:prstGeom prst="straightConnector1">
                <a:avLst/>
              </a:prstGeom>
              <a:noFill/>
              <a:ln w="28575" cap="flat" cmpd="sng">
                <a:solidFill>
                  <a:srgbClr val="1F497D"/>
                </a:solidFill>
                <a:prstDash val="solid"/>
                <a:round/>
                <a:headEnd type="none" w="med" len="med"/>
                <a:tailEnd type="none" w="med" len="med"/>
              </a:ln>
            </p:spPr>
          </p:cxnSp>
          <p:cxnSp>
            <p:nvCxnSpPr>
              <p:cNvPr id="182" name="Google Shape;193;p25">
                <a:extLst>
                  <a:ext uri="{FF2B5EF4-FFF2-40B4-BE49-F238E27FC236}">
                    <a16:creationId xmlns:a16="http://schemas.microsoft.com/office/drawing/2014/main" id="{0D4A9EF5-34D9-6F46-AAA0-64F213DDA3F5}"/>
                  </a:ext>
                </a:extLst>
              </p:cNvPr>
              <p:cNvCxnSpPr>
                <a:cxnSpLocks/>
                <a:stCxn id="180" idx="2"/>
                <a:endCxn id="181" idx="7"/>
              </p:cNvCxnSpPr>
              <p:nvPr/>
            </p:nvCxnSpPr>
            <p:spPr>
              <a:xfrm flipH="1">
                <a:off x="8011998" y="3353425"/>
                <a:ext cx="196053" cy="374012"/>
              </a:xfrm>
              <a:prstGeom prst="straightConnector1">
                <a:avLst/>
              </a:prstGeom>
              <a:noFill/>
              <a:ln w="28575" cap="flat" cmpd="sng">
                <a:solidFill>
                  <a:srgbClr val="1F497D"/>
                </a:solidFill>
                <a:prstDash val="solid"/>
                <a:round/>
                <a:headEnd type="none" w="med" len="med"/>
                <a:tailEnd type="none" w="med" len="med"/>
              </a:ln>
            </p:spPr>
          </p:cxnSp>
        </p:grpSp>
      </p:grpSp>
      <p:grpSp>
        <p:nvGrpSpPr>
          <p:cNvPr id="233" name="Group 232">
            <a:extLst>
              <a:ext uri="{FF2B5EF4-FFF2-40B4-BE49-F238E27FC236}">
                <a16:creationId xmlns:a16="http://schemas.microsoft.com/office/drawing/2014/main" id="{363A4020-A49B-3648-9CDE-0D152967818B}"/>
              </a:ext>
            </a:extLst>
          </p:cNvPr>
          <p:cNvGrpSpPr/>
          <p:nvPr/>
        </p:nvGrpSpPr>
        <p:grpSpPr>
          <a:xfrm>
            <a:off x="2988650" y="2846915"/>
            <a:ext cx="5533801" cy="2615750"/>
            <a:chOff x="2988650" y="2846915"/>
            <a:chExt cx="5533801" cy="2615750"/>
          </a:xfrm>
        </p:grpSpPr>
        <p:sp>
          <p:nvSpPr>
            <p:cNvPr id="115" name="Google Shape;212;p26">
              <a:extLst>
                <a:ext uri="{FF2B5EF4-FFF2-40B4-BE49-F238E27FC236}">
                  <a16:creationId xmlns:a16="http://schemas.microsoft.com/office/drawing/2014/main" id="{39644C27-1A0D-D140-95BD-E75E4D558298}"/>
                </a:ext>
              </a:extLst>
            </p:cNvPr>
            <p:cNvSpPr/>
            <p:nvPr/>
          </p:nvSpPr>
          <p:spPr>
            <a:xfrm>
              <a:off x="4560125" y="3102077"/>
              <a:ext cx="314400" cy="314400"/>
            </a:xfrm>
            <a:prstGeom prst="ellipse">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4;p26">
              <a:extLst>
                <a:ext uri="{FF2B5EF4-FFF2-40B4-BE49-F238E27FC236}">
                  <a16:creationId xmlns:a16="http://schemas.microsoft.com/office/drawing/2014/main" id="{FEDFD176-0A68-6D42-8FEE-941C5E4C6BBD}"/>
                </a:ext>
              </a:extLst>
            </p:cNvPr>
            <p:cNvSpPr/>
            <p:nvPr/>
          </p:nvSpPr>
          <p:spPr>
            <a:xfrm>
              <a:off x="5571700" y="3355915"/>
              <a:ext cx="314400" cy="314400"/>
            </a:xfrm>
            <a:prstGeom prst="ellipse">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16;p26">
              <a:extLst>
                <a:ext uri="{FF2B5EF4-FFF2-40B4-BE49-F238E27FC236}">
                  <a16:creationId xmlns:a16="http://schemas.microsoft.com/office/drawing/2014/main" id="{381D3108-33EF-2C4D-9902-818F682A7D1F}"/>
                </a:ext>
              </a:extLst>
            </p:cNvPr>
            <p:cNvSpPr/>
            <p:nvPr/>
          </p:nvSpPr>
          <p:spPr>
            <a:xfrm>
              <a:off x="4751825" y="3636302"/>
              <a:ext cx="314400" cy="314400"/>
            </a:xfrm>
            <a:prstGeom prst="ellipse">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8;p26">
              <a:extLst>
                <a:ext uri="{FF2B5EF4-FFF2-40B4-BE49-F238E27FC236}">
                  <a16:creationId xmlns:a16="http://schemas.microsoft.com/office/drawing/2014/main" id="{C8C809F4-7B64-6947-BAB3-9022A45D787E}"/>
                </a:ext>
              </a:extLst>
            </p:cNvPr>
            <p:cNvSpPr/>
            <p:nvPr/>
          </p:nvSpPr>
          <p:spPr>
            <a:xfrm>
              <a:off x="5503350" y="2846915"/>
              <a:ext cx="314400" cy="314400"/>
            </a:xfrm>
            <a:prstGeom prst="ellipse">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0;p26">
              <a:extLst>
                <a:ext uri="{FF2B5EF4-FFF2-40B4-BE49-F238E27FC236}">
                  <a16:creationId xmlns:a16="http://schemas.microsoft.com/office/drawing/2014/main" id="{E6F3F22C-A589-CE43-BEE4-21EDE84BBF13}"/>
                </a:ext>
              </a:extLst>
            </p:cNvPr>
            <p:cNvSpPr/>
            <p:nvPr/>
          </p:nvSpPr>
          <p:spPr>
            <a:xfrm>
              <a:off x="3768350" y="3406877"/>
              <a:ext cx="314400" cy="314400"/>
            </a:xfrm>
            <a:prstGeom prst="ellipse">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2;p26">
              <a:extLst>
                <a:ext uri="{FF2B5EF4-FFF2-40B4-BE49-F238E27FC236}">
                  <a16:creationId xmlns:a16="http://schemas.microsoft.com/office/drawing/2014/main" id="{A2FF93B7-1920-4642-ABD6-661EE988230A}"/>
                </a:ext>
              </a:extLst>
            </p:cNvPr>
            <p:cNvSpPr/>
            <p:nvPr/>
          </p:nvSpPr>
          <p:spPr>
            <a:xfrm>
              <a:off x="5122350" y="4160877"/>
              <a:ext cx="314400" cy="314400"/>
            </a:xfrm>
            <a:prstGeom prst="ellipse">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24;p26">
              <a:extLst>
                <a:ext uri="{FF2B5EF4-FFF2-40B4-BE49-F238E27FC236}">
                  <a16:creationId xmlns:a16="http://schemas.microsoft.com/office/drawing/2014/main" id="{505A1ED9-CA84-F847-81DB-7E7FF6B84307}"/>
                </a:ext>
              </a:extLst>
            </p:cNvPr>
            <p:cNvSpPr/>
            <p:nvPr/>
          </p:nvSpPr>
          <p:spPr>
            <a:xfrm>
              <a:off x="5602025" y="3815152"/>
              <a:ext cx="314400" cy="314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26;p26">
              <a:extLst>
                <a:ext uri="{FF2B5EF4-FFF2-40B4-BE49-F238E27FC236}">
                  <a16:creationId xmlns:a16="http://schemas.microsoft.com/office/drawing/2014/main" id="{F95FBA08-D47F-D34D-B9DF-0C73F33C49FD}"/>
                </a:ext>
              </a:extLst>
            </p:cNvPr>
            <p:cNvSpPr/>
            <p:nvPr/>
          </p:nvSpPr>
          <p:spPr>
            <a:xfrm>
              <a:off x="6695250" y="3433127"/>
              <a:ext cx="314400" cy="314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28;p26">
              <a:extLst>
                <a:ext uri="{FF2B5EF4-FFF2-40B4-BE49-F238E27FC236}">
                  <a16:creationId xmlns:a16="http://schemas.microsoft.com/office/drawing/2014/main" id="{CDA2C227-C72B-1244-8EA8-49D9B075C48D}"/>
                </a:ext>
              </a:extLst>
            </p:cNvPr>
            <p:cNvSpPr/>
            <p:nvPr/>
          </p:nvSpPr>
          <p:spPr>
            <a:xfrm>
              <a:off x="6863800" y="2974890"/>
              <a:ext cx="314400" cy="314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0;p26">
              <a:extLst>
                <a:ext uri="{FF2B5EF4-FFF2-40B4-BE49-F238E27FC236}">
                  <a16:creationId xmlns:a16="http://schemas.microsoft.com/office/drawing/2014/main" id="{FA55EC48-7785-C14E-848F-5EFEC7BBFCDF}"/>
                </a:ext>
              </a:extLst>
            </p:cNvPr>
            <p:cNvSpPr/>
            <p:nvPr/>
          </p:nvSpPr>
          <p:spPr>
            <a:xfrm>
              <a:off x="7317225" y="3957940"/>
              <a:ext cx="314400" cy="314400"/>
            </a:xfrm>
            <a:prstGeom prst="ellipse">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2;p26">
              <a:extLst>
                <a:ext uri="{FF2B5EF4-FFF2-40B4-BE49-F238E27FC236}">
                  <a16:creationId xmlns:a16="http://schemas.microsoft.com/office/drawing/2014/main" id="{9F84EF4F-2B5B-A842-B507-88ECE9120630}"/>
                </a:ext>
              </a:extLst>
            </p:cNvPr>
            <p:cNvSpPr/>
            <p:nvPr/>
          </p:nvSpPr>
          <p:spPr>
            <a:xfrm>
              <a:off x="6250050" y="4788890"/>
              <a:ext cx="314400" cy="314400"/>
            </a:xfrm>
            <a:prstGeom prst="ellipse">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6;p26">
              <a:extLst>
                <a:ext uri="{FF2B5EF4-FFF2-40B4-BE49-F238E27FC236}">
                  <a16:creationId xmlns:a16="http://schemas.microsoft.com/office/drawing/2014/main" id="{D7D7486D-27A5-8542-8114-C96382F965AE}"/>
                </a:ext>
              </a:extLst>
            </p:cNvPr>
            <p:cNvSpPr/>
            <p:nvPr/>
          </p:nvSpPr>
          <p:spPr>
            <a:xfrm>
              <a:off x="7369900" y="4896365"/>
              <a:ext cx="314400" cy="314400"/>
            </a:xfrm>
            <a:prstGeom prst="ellipse">
              <a:avLst/>
            </a:pr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49;p26">
              <a:extLst>
                <a:ext uri="{FF2B5EF4-FFF2-40B4-BE49-F238E27FC236}">
                  <a16:creationId xmlns:a16="http://schemas.microsoft.com/office/drawing/2014/main" id="{EC165001-F15E-5346-93BE-A6F28F5D704A}"/>
                </a:ext>
              </a:extLst>
            </p:cNvPr>
            <p:cNvSpPr/>
            <p:nvPr/>
          </p:nvSpPr>
          <p:spPr>
            <a:xfrm>
              <a:off x="6182025" y="4221102"/>
              <a:ext cx="314400" cy="314400"/>
            </a:xfrm>
            <a:prstGeom prst="ellipse">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51;p26">
              <a:extLst>
                <a:ext uri="{FF2B5EF4-FFF2-40B4-BE49-F238E27FC236}">
                  <a16:creationId xmlns:a16="http://schemas.microsoft.com/office/drawing/2014/main" id="{97617E41-43FB-3640-9C3B-47121A444CE4}"/>
                </a:ext>
              </a:extLst>
            </p:cNvPr>
            <p:cNvSpPr/>
            <p:nvPr/>
          </p:nvSpPr>
          <p:spPr>
            <a:xfrm>
              <a:off x="5570250" y="4550840"/>
              <a:ext cx="314400" cy="314400"/>
            </a:xfrm>
            <a:prstGeom prst="ellipse">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53;p26">
              <a:extLst>
                <a:ext uri="{FF2B5EF4-FFF2-40B4-BE49-F238E27FC236}">
                  <a16:creationId xmlns:a16="http://schemas.microsoft.com/office/drawing/2014/main" id="{5B1726AE-4488-8743-A643-2458EF7EDF48}"/>
                </a:ext>
              </a:extLst>
            </p:cNvPr>
            <p:cNvSpPr/>
            <p:nvPr/>
          </p:nvSpPr>
          <p:spPr>
            <a:xfrm>
              <a:off x="3740450" y="4326940"/>
              <a:ext cx="314400" cy="314400"/>
            </a:xfrm>
            <a:prstGeom prst="ellipse">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55;p26">
              <a:extLst>
                <a:ext uri="{FF2B5EF4-FFF2-40B4-BE49-F238E27FC236}">
                  <a16:creationId xmlns:a16="http://schemas.microsoft.com/office/drawing/2014/main" id="{2C7C7673-D550-EE4D-9F7D-8B52BAAF3153}"/>
                </a:ext>
              </a:extLst>
            </p:cNvPr>
            <p:cNvSpPr/>
            <p:nvPr/>
          </p:nvSpPr>
          <p:spPr>
            <a:xfrm>
              <a:off x="3960050" y="3905852"/>
              <a:ext cx="314400" cy="314400"/>
            </a:xfrm>
            <a:prstGeom prst="ellipse">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57;p26">
              <a:extLst>
                <a:ext uri="{FF2B5EF4-FFF2-40B4-BE49-F238E27FC236}">
                  <a16:creationId xmlns:a16="http://schemas.microsoft.com/office/drawing/2014/main" id="{0752EB44-B541-EA48-9BE2-B93DCAB4C90C}"/>
                </a:ext>
              </a:extLst>
            </p:cNvPr>
            <p:cNvSpPr/>
            <p:nvPr/>
          </p:nvSpPr>
          <p:spPr>
            <a:xfrm>
              <a:off x="4049750" y="4748040"/>
              <a:ext cx="314400" cy="314400"/>
            </a:xfrm>
            <a:prstGeom prst="ellipse">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9;p26">
              <a:extLst>
                <a:ext uri="{FF2B5EF4-FFF2-40B4-BE49-F238E27FC236}">
                  <a16:creationId xmlns:a16="http://schemas.microsoft.com/office/drawing/2014/main" id="{16E64BD6-7D4C-2744-9903-B335EE30BEF8}"/>
                </a:ext>
              </a:extLst>
            </p:cNvPr>
            <p:cNvSpPr/>
            <p:nvPr/>
          </p:nvSpPr>
          <p:spPr>
            <a:xfrm>
              <a:off x="4350650" y="5092940"/>
              <a:ext cx="314400" cy="314400"/>
            </a:xfrm>
            <a:prstGeom prst="ellipse">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61;p26">
              <a:extLst>
                <a:ext uri="{FF2B5EF4-FFF2-40B4-BE49-F238E27FC236}">
                  <a16:creationId xmlns:a16="http://schemas.microsoft.com/office/drawing/2014/main" id="{D7C903D7-26D8-2043-B4BC-B0BF90837B1F}"/>
                </a:ext>
              </a:extLst>
            </p:cNvPr>
            <p:cNvSpPr/>
            <p:nvPr/>
          </p:nvSpPr>
          <p:spPr>
            <a:xfrm>
              <a:off x="5503350" y="5148265"/>
              <a:ext cx="314400" cy="314400"/>
            </a:xfrm>
            <a:prstGeom prst="ellipse">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9;p25">
              <a:extLst>
                <a:ext uri="{FF2B5EF4-FFF2-40B4-BE49-F238E27FC236}">
                  <a16:creationId xmlns:a16="http://schemas.microsoft.com/office/drawing/2014/main" id="{243DFDA3-5256-6F4B-B3C3-E5A741F5963C}"/>
                </a:ext>
              </a:extLst>
            </p:cNvPr>
            <p:cNvSpPr/>
            <p:nvPr/>
          </p:nvSpPr>
          <p:spPr>
            <a:xfrm>
              <a:off x="8208051" y="3196225"/>
              <a:ext cx="314400" cy="314400"/>
            </a:xfrm>
            <a:prstGeom prst="ellipse">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91;p25">
              <a:extLst>
                <a:ext uri="{FF2B5EF4-FFF2-40B4-BE49-F238E27FC236}">
                  <a16:creationId xmlns:a16="http://schemas.microsoft.com/office/drawing/2014/main" id="{0D3DCEB2-68F4-FC44-A2C8-1637401791F3}"/>
                </a:ext>
              </a:extLst>
            </p:cNvPr>
            <p:cNvSpPr/>
            <p:nvPr/>
          </p:nvSpPr>
          <p:spPr>
            <a:xfrm>
              <a:off x="7743641" y="3681394"/>
              <a:ext cx="314400" cy="314400"/>
            </a:xfrm>
            <a:prstGeom prst="ellipse">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94;p25">
              <a:extLst>
                <a:ext uri="{FF2B5EF4-FFF2-40B4-BE49-F238E27FC236}">
                  <a16:creationId xmlns:a16="http://schemas.microsoft.com/office/drawing/2014/main" id="{53A362C3-D538-9748-AF47-4729C8C00DDB}"/>
                </a:ext>
              </a:extLst>
            </p:cNvPr>
            <p:cNvSpPr/>
            <p:nvPr/>
          </p:nvSpPr>
          <p:spPr>
            <a:xfrm>
              <a:off x="2988650" y="4762075"/>
              <a:ext cx="314400" cy="314400"/>
            </a:xfrm>
            <a:prstGeom prst="ellipse">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104;p24">
            <a:extLst>
              <a:ext uri="{FF2B5EF4-FFF2-40B4-BE49-F238E27FC236}">
                <a16:creationId xmlns:a16="http://schemas.microsoft.com/office/drawing/2014/main" id="{2A108478-E26B-9547-877C-17B9D28951B4}"/>
              </a:ext>
            </a:extLst>
          </p:cNvPr>
          <p:cNvSpPr/>
          <p:nvPr/>
        </p:nvSpPr>
        <p:spPr>
          <a:xfrm>
            <a:off x="3683423" y="2732420"/>
            <a:ext cx="4014175" cy="2897406"/>
          </a:xfrm>
          <a:prstGeom prst="rect">
            <a:avLst/>
          </a:prstGeom>
          <a:noFill/>
          <a:ln w="571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solidFill>
                <a:srgbClr val="FF0000"/>
              </a:solidFill>
            </a:endParaRPr>
          </a:p>
        </p:txBody>
      </p:sp>
      <p:grpSp>
        <p:nvGrpSpPr>
          <p:cNvPr id="262" name="Group 261">
            <a:extLst>
              <a:ext uri="{FF2B5EF4-FFF2-40B4-BE49-F238E27FC236}">
                <a16:creationId xmlns:a16="http://schemas.microsoft.com/office/drawing/2014/main" id="{B0E31548-9394-2D41-A8EF-333FDF8B64FE}"/>
              </a:ext>
            </a:extLst>
          </p:cNvPr>
          <p:cNvGrpSpPr/>
          <p:nvPr/>
        </p:nvGrpSpPr>
        <p:grpSpPr>
          <a:xfrm>
            <a:off x="3727392" y="2778078"/>
            <a:ext cx="3993228" cy="2737496"/>
            <a:chOff x="3727392" y="2778078"/>
            <a:chExt cx="3993228" cy="2737496"/>
          </a:xfrm>
        </p:grpSpPr>
        <p:pic>
          <p:nvPicPr>
            <p:cNvPr id="242" name="Picture 241">
              <a:extLst>
                <a:ext uri="{FF2B5EF4-FFF2-40B4-BE49-F238E27FC236}">
                  <a16:creationId xmlns:a16="http://schemas.microsoft.com/office/drawing/2014/main" id="{93C0BB33-E83F-8149-810E-B416BAEA685C}"/>
                </a:ext>
              </a:extLst>
            </p:cNvPr>
            <p:cNvPicPr>
              <a:picLocks noChangeAspect="1"/>
            </p:cNvPicPr>
            <p:nvPr/>
          </p:nvPicPr>
          <p:blipFill>
            <a:blip r:embed="rId3"/>
            <a:stretch>
              <a:fillRect/>
            </a:stretch>
          </p:blipFill>
          <p:spPr>
            <a:xfrm>
              <a:off x="4529855" y="3022840"/>
              <a:ext cx="376880" cy="420219"/>
            </a:xfrm>
            <a:prstGeom prst="rect">
              <a:avLst/>
            </a:prstGeom>
          </p:spPr>
        </p:pic>
        <p:pic>
          <p:nvPicPr>
            <p:cNvPr id="244" name="Picture 243">
              <a:extLst>
                <a:ext uri="{FF2B5EF4-FFF2-40B4-BE49-F238E27FC236}">
                  <a16:creationId xmlns:a16="http://schemas.microsoft.com/office/drawing/2014/main" id="{497D73D1-3645-B643-B2CC-2536FBCA4D1B}"/>
                </a:ext>
              </a:extLst>
            </p:cNvPr>
            <p:cNvPicPr>
              <a:picLocks noChangeAspect="1"/>
            </p:cNvPicPr>
            <p:nvPr/>
          </p:nvPicPr>
          <p:blipFill>
            <a:blip r:embed="rId3"/>
            <a:stretch>
              <a:fillRect/>
            </a:stretch>
          </p:blipFill>
          <p:spPr>
            <a:xfrm>
              <a:off x="4725637" y="3578556"/>
              <a:ext cx="376880" cy="420219"/>
            </a:xfrm>
            <a:prstGeom prst="rect">
              <a:avLst/>
            </a:prstGeom>
          </p:spPr>
        </p:pic>
        <p:pic>
          <p:nvPicPr>
            <p:cNvPr id="245" name="Picture 244">
              <a:extLst>
                <a:ext uri="{FF2B5EF4-FFF2-40B4-BE49-F238E27FC236}">
                  <a16:creationId xmlns:a16="http://schemas.microsoft.com/office/drawing/2014/main" id="{15CFC8F5-9A43-B54B-8CFB-B8102DC9AEBA}"/>
                </a:ext>
              </a:extLst>
            </p:cNvPr>
            <p:cNvPicPr>
              <a:picLocks noChangeAspect="1"/>
            </p:cNvPicPr>
            <p:nvPr/>
          </p:nvPicPr>
          <p:blipFill>
            <a:blip r:embed="rId3"/>
            <a:stretch>
              <a:fillRect/>
            </a:stretch>
          </p:blipFill>
          <p:spPr>
            <a:xfrm>
              <a:off x="3727392" y="3338118"/>
              <a:ext cx="376880" cy="420219"/>
            </a:xfrm>
            <a:prstGeom prst="rect">
              <a:avLst/>
            </a:prstGeom>
          </p:spPr>
        </p:pic>
        <p:pic>
          <p:nvPicPr>
            <p:cNvPr id="246" name="Picture 245">
              <a:extLst>
                <a:ext uri="{FF2B5EF4-FFF2-40B4-BE49-F238E27FC236}">
                  <a16:creationId xmlns:a16="http://schemas.microsoft.com/office/drawing/2014/main" id="{E6DAC363-3749-8F4C-9DA7-CD4D1A48A31B}"/>
                </a:ext>
              </a:extLst>
            </p:cNvPr>
            <p:cNvPicPr>
              <a:picLocks noChangeAspect="1"/>
            </p:cNvPicPr>
            <p:nvPr/>
          </p:nvPicPr>
          <p:blipFill>
            <a:blip r:embed="rId3"/>
            <a:stretch>
              <a:fillRect/>
            </a:stretch>
          </p:blipFill>
          <p:spPr>
            <a:xfrm>
              <a:off x="3933305" y="3819699"/>
              <a:ext cx="376880" cy="420219"/>
            </a:xfrm>
            <a:prstGeom prst="rect">
              <a:avLst/>
            </a:prstGeom>
          </p:spPr>
        </p:pic>
        <p:pic>
          <p:nvPicPr>
            <p:cNvPr id="247" name="Picture 246">
              <a:extLst>
                <a:ext uri="{FF2B5EF4-FFF2-40B4-BE49-F238E27FC236}">
                  <a16:creationId xmlns:a16="http://schemas.microsoft.com/office/drawing/2014/main" id="{74874243-9EE7-1247-8A3D-76B6E1B4C553}"/>
                </a:ext>
              </a:extLst>
            </p:cNvPr>
            <p:cNvPicPr>
              <a:picLocks noChangeAspect="1"/>
            </p:cNvPicPr>
            <p:nvPr/>
          </p:nvPicPr>
          <p:blipFill>
            <a:blip r:embed="rId3"/>
            <a:stretch>
              <a:fillRect/>
            </a:stretch>
          </p:blipFill>
          <p:spPr>
            <a:xfrm>
              <a:off x="5127665" y="4131713"/>
              <a:ext cx="376880" cy="420219"/>
            </a:xfrm>
            <a:prstGeom prst="rect">
              <a:avLst/>
            </a:prstGeom>
          </p:spPr>
        </p:pic>
        <p:pic>
          <p:nvPicPr>
            <p:cNvPr id="248" name="Picture 247">
              <a:extLst>
                <a:ext uri="{FF2B5EF4-FFF2-40B4-BE49-F238E27FC236}">
                  <a16:creationId xmlns:a16="http://schemas.microsoft.com/office/drawing/2014/main" id="{93EE7624-953D-F74F-AF4D-403801EF727B}"/>
                </a:ext>
              </a:extLst>
            </p:cNvPr>
            <p:cNvPicPr>
              <a:picLocks noChangeAspect="1"/>
            </p:cNvPicPr>
            <p:nvPr/>
          </p:nvPicPr>
          <p:blipFill>
            <a:blip r:embed="rId3"/>
            <a:stretch>
              <a:fillRect/>
            </a:stretch>
          </p:blipFill>
          <p:spPr>
            <a:xfrm>
              <a:off x="5556499" y="3784444"/>
              <a:ext cx="376880" cy="420219"/>
            </a:xfrm>
            <a:prstGeom prst="rect">
              <a:avLst/>
            </a:prstGeom>
          </p:spPr>
        </p:pic>
        <p:pic>
          <p:nvPicPr>
            <p:cNvPr id="249" name="Picture 248">
              <a:extLst>
                <a:ext uri="{FF2B5EF4-FFF2-40B4-BE49-F238E27FC236}">
                  <a16:creationId xmlns:a16="http://schemas.microsoft.com/office/drawing/2014/main" id="{EA954238-4E5E-EE4C-97F8-C7E2C004D9B6}"/>
                </a:ext>
              </a:extLst>
            </p:cNvPr>
            <p:cNvPicPr>
              <a:picLocks noChangeAspect="1"/>
            </p:cNvPicPr>
            <p:nvPr/>
          </p:nvPicPr>
          <p:blipFill>
            <a:blip r:embed="rId3"/>
            <a:stretch>
              <a:fillRect/>
            </a:stretch>
          </p:blipFill>
          <p:spPr>
            <a:xfrm>
              <a:off x="6166786" y="4148144"/>
              <a:ext cx="376880" cy="420219"/>
            </a:xfrm>
            <a:prstGeom prst="rect">
              <a:avLst/>
            </a:prstGeom>
          </p:spPr>
        </p:pic>
        <p:pic>
          <p:nvPicPr>
            <p:cNvPr id="250" name="Picture 249">
              <a:extLst>
                <a:ext uri="{FF2B5EF4-FFF2-40B4-BE49-F238E27FC236}">
                  <a16:creationId xmlns:a16="http://schemas.microsoft.com/office/drawing/2014/main" id="{8ED0E64E-7F4F-BE4D-B5C4-1FA81C75696B}"/>
                </a:ext>
              </a:extLst>
            </p:cNvPr>
            <p:cNvPicPr>
              <a:picLocks noChangeAspect="1"/>
            </p:cNvPicPr>
            <p:nvPr/>
          </p:nvPicPr>
          <p:blipFill>
            <a:blip r:embed="rId3"/>
            <a:stretch>
              <a:fillRect/>
            </a:stretch>
          </p:blipFill>
          <p:spPr>
            <a:xfrm>
              <a:off x="5527445" y="3289114"/>
              <a:ext cx="376880" cy="420219"/>
            </a:xfrm>
            <a:prstGeom prst="rect">
              <a:avLst/>
            </a:prstGeom>
          </p:spPr>
        </p:pic>
        <p:pic>
          <p:nvPicPr>
            <p:cNvPr id="251" name="Picture 250">
              <a:extLst>
                <a:ext uri="{FF2B5EF4-FFF2-40B4-BE49-F238E27FC236}">
                  <a16:creationId xmlns:a16="http://schemas.microsoft.com/office/drawing/2014/main" id="{146F9D0B-FE4A-1346-AC11-67C9A5CCF1D1}"/>
                </a:ext>
              </a:extLst>
            </p:cNvPr>
            <p:cNvPicPr>
              <a:picLocks noChangeAspect="1"/>
            </p:cNvPicPr>
            <p:nvPr/>
          </p:nvPicPr>
          <p:blipFill>
            <a:blip r:embed="rId3"/>
            <a:stretch>
              <a:fillRect/>
            </a:stretch>
          </p:blipFill>
          <p:spPr>
            <a:xfrm>
              <a:off x="5472110" y="2778078"/>
              <a:ext cx="376880" cy="420219"/>
            </a:xfrm>
            <a:prstGeom prst="rect">
              <a:avLst/>
            </a:prstGeom>
          </p:spPr>
        </p:pic>
        <p:pic>
          <p:nvPicPr>
            <p:cNvPr id="252" name="Picture 251">
              <a:extLst>
                <a:ext uri="{FF2B5EF4-FFF2-40B4-BE49-F238E27FC236}">
                  <a16:creationId xmlns:a16="http://schemas.microsoft.com/office/drawing/2014/main" id="{DD500C1C-2CBA-924C-B272-FD87123BA65B}"/>
                </a:ext>
              </a:extLst>
            </p:cNvPr>
            <p:cNvPicPr>
              <a:picLocks noChangeAspect="1"/>
            </p:cNvPicPr>
            <p:nvPr/>
          </p:nvPicPr>
          <p:blipFill>
            <a:blip r:embed="rId3"/>
            <a:stretch>
              <a:fillRect/>
            </a:stretch>
          </p:blipFill>
          <p:spPr>
            <a:xfrm>
              <a:off x="3734206" y="4313501"/>
              <a:ext cx="376880" cy="420219"/>
            </a:xfrm>
            <a:prstGeom prst="rect">
              <a:avLst/>
            </a:prstGeom>
          </p:spPr>
        </p:pic>
        <p:pic>
          <p:nvPicPr>
            <p:cNvPr id="253" name="Picture 252">
              <a:extLst>
                <a:ext uri="{FF2B5EF4-FFF2-40B4-BE49-F238E27FC236}">
                  <a16:creationId xmlns:a16="http://schemas.microsoft.com/office/drawing/2014/main" id="{8BCED2AB-83BB-D94F-A3CD-ECFE9D476FA7}"/>
                </a:ext>
              </a:extLst>
            </p:cNvPr>
            <p:cNvPicPr>
              <a:picLocks noChangeAspect="1"/>
            </p:cNvPicPr>
            <p:nvPr/>
          </p:nvPicPr>
          <p:blipFill>
            <a:blip r:embed="rId3"/>
            <a:stretch>
              <a:fillRect/>
            </a:stretch>
          </p:blipFill>
          <p:spPr>
            <a:xfrm>
              <a:off x="4040406" y="4695130"/>
              <a:ext cx="376880" cy="420219"/>
            </a:xfrm>
            <a:prstGeom prst="rect">
              <a:avLst/>
            </a:prstGeom>
          </p:spPr>
        </p:pic>
        <p:pic>
          <p:nvPicPr>
            <p:cNvPr id="254" name="Picture 253">
              <a:extLst>
                <a:ext uri="{FF2B5EF4-FFF2-40B4-BE49-F238E27FC236}">
                  <a16:creationId xmlns:a16="http://schemas.microsoft.com/office/drawing/2014/main" id="{6DB0C210-92CF-9342-BB74-8B1CE2A0055D}"/>
                </a:ext>
              </a:extLst>
            </p:cNvPr>
            <p:cNvPicPr>
              <a:picLocks noChangeAspect="1"/>
            </p:cNvPicPr>
            <p:nvPr/>
          </p:nvPicPr>
          <p:blipFill>
            <a:blip r:embed="rId3"/>
            <a:stretch>
              <a:fillRect/>
            </a:stretch>
          </p:blipFill>
          <p:spPr>
            <a:xfrm>
              <a:off x="4283372" y="5033164"/>
              <a:ext cx="376880" cy="420219"/>
            </a:xfrm>
            <a:prstGeom prst="rect">
              <a:avLst/>
            </a:prstGeom>
          </p:spPr>
        </p:pic>
        <p:pic>
          <p:nvPicPr>
            <p:cNvPr id="255" name="Picture 254">
              <a:extLst>
                <a:ext uri="{FF2B5EF4-FFF2-40B4-BE49-F238E27FC236}">
                  <a16:creationId xmlns:a16="http://schemas.microsoft.com/office/drawing/2014/main" id="{32BD80B8-B105-854A-86D9-F72176548B36}"/>
                </a:ext>
              </a:extLst>
            </p:cNvPr>
            <p:cNvPicPr>
              <a:picLocks noChangeAspect="1"/>
            </p:cNvPicPr>
            <p:nvPr/>
          </p:nvPicPr>
          <p:blipFill>
            <a:blip r:embed="rId3"/>
            <a:stretch>
              <a:fillRect/>
            </a:stretch>
          </p:blipFill>
          <p:spPr>
            <a:xfrm>
              <a:off x="5527445" y="4500945"/>
              <a:ext cx="376880" cy="420219"/>
            </a:xfrm>
            <a:prstGeom prst="rect">
              <a:avLst/>
            </a:prstGeom>
          </p:spPr>
        </p:pic>
        <p:pic>
          <p:nvPicPr>
            <p:cNvPr id="256" name="Picture 255">
              <a:extLst>
                <a:ext uri="{FF2B5EF4-FFF2-40B4-BE49-F238E27FC236}">
                  <a16:creationId xmlns:a16="http://schemas.microsoft.com/office/drawing/2014/main" id="{9F0E60AB-D496-CF45-A42A-F8A06F9C1BFC}"/>
                </a:ext>
              </a:extLst>
            </p:cNvPr>
            <p:cNvPicPr>
              <a:picLocks noChangeAspect="1"/>
            </p:cNvPicPr>
            <p:nvPr/>
          </p:nvPicPr>
          <p:blipFill>
            <a:blip r:embed="rId3"/>
            <a:stretch>
              <a:fillRect/>
            </a:stretch>
          </p:blipFill>
          <p:spPr>
            <a:xfrm>
              <a:off x="5459628" y="5095355"/>
              <a:ext cx="376880" cy="420219"/>
            </a:xfrm>
            <a:prstGeom prst="rect">
              <a:avLst/>
            </a:prstGeom>
          </p:spPr>
        </p:pic>
        <p:pic>
          <p:nvPicPr>
            <p:cNvPr id="257" name="Picture 256">
              <a:extLst>
                <a:ext uri="{FF2B5EF4-FFF2-40B4-BE49-F238E27FC236}">
                  <a16:creationId xmlns:a16="http://schemas.microsoft.com/office/drawing/2014/main" id="{AA23A192-32AE-674A-AFAF-6BE780A05069}"/>
                </a:ext>
              </a:extLst>
            </p:cNvPr>
            <p:cNvPicPr>
              <a:picLocks noChangeAspect="1"/>
            </p:cNvPicPr>
            <p:nvPr/>
          </p:nvPicPr>
          <p:blipFill>
            <a:blip r:embed="rId3"/>
            <a:stretch>
              <a:fillRect/>
            </a:stretch>
          </p:blipFill>
          <p:spPr>
            <a:xfrm>
              <a:off x="6219195" y="4727172"/>
              <a:ext cx="376880" cy="420219"/>
            </a:xfrm>
            <a:prstGeom prst="rect">
              <a:avLst/>
            </a:prstGeom>
          </p:spPr>
        </p:pic>
        <p:pic>
          <p:nvPicPr>
            <p:cNvPr id="258" name="Picture 257">
              <a:extLst>
                <a:ext uri="{FF2B5EF4-FFF2-40B4-BE49-F238E27FC236}">
                  <a16:creationId xmlns:a16="http://schemas.microsoft.com/office/drawing/2014/main" id="{1668F25B-C44F-5143-81D8-8E57013645D0}"/>
                </a:ext>
              </a:extLst>
            </p:cNvPr>
            <p:cNvPicPr>
              <a:picLocks noChangeAspect="1"/>
            </p:cNvPicPr>
            <p:nvPr/>
          </p:nvPicPr>
          <p:blipFill>
            <a:blip r:embed="rId3"/>
            <a:stretch>
              <a:fillRect/>
            </a:stretch>
          </p:blipFill>
          <p:spPr>
            <a:xfrm>
              <a:off x="6675360" y="3372740"/>
              <a:ext cx="376880" cy="420219"/>
            </a:xfrm>
            <a:prstGeom prst="rect">
              <a:avLst/>
            </a:prstGeom>
          </p:spPr>
        </p:pic>
        <p:pic>
          <p:nvPicPr>
            <p:cNvPr id="259" name="Picture 258">
              <a:extLst>
                <a:ext uri="{FF2B5EF4-FFF2-40B4-BE49-F238E27FC236}">
                  <a16:creationId xmlns:a16="http://schemas.microsoft.com/office/drawing/2014/main" id="{9043DA27-7540-F34E-9D96-840A3BF62BDB}"/>
                </a:ext>
              </a:extLst>
            </p:cNvPr>
            <p:cNvPicPr>
              <a:picLocks noChangeAspect="1"/>
            </p:cNvPicPr>
            <p:nvPr/>
          </p:nvPicPr>
          <p:blipFill>
            <a:blip r:embed="rId3"/>
            <a:stretch>
              <a:fillRect/>
            </a:stretch>
          </p:blipFill>
          <p:spPr>
            <a:xfrm>
              <a:off x="6845947" y="2917187"/>
              <a:ext cx="376880" cy="420219"/>
            </a:xfrm>
            <a:prstGeom prst="rect">
              <a:avLst/>
            </a:prstGeom>
          </p:spPr>
        </p:pic>
        <p:pic>
          <p:nvPicPr>
            <p:cNvPr id="260" name="Picture 259">
              <a:extLst>
                <a:ext uri="{FF2B5EF4-FFF2-40B4-BE49-F238E27FC236}">
                  <a16:creationId xmlns:a16="http://schemas.microsoft.com/office/drawing/2014/main" id="{27C21213-9E9E-A843-B4D8-215B34C43D2A}"/>
                </a:ext>
              </a:extLst>
            </p:cNvPr>
            <p:cNvPicPr>
              <a:picLocks noChangeAspect="1"/>
            </p:cNvPicPr>
            <p:nvPr/>
          </p:nvPicPr>
          <p:blipFill>
            <a:blip r:embed="rId3"/>
            <a:stretch>
              <a:fillRect/>
            </a:stretch>
          </p:blipFill>
          <p:spPr>
            <a:xfrm>
              <a:off x="7304317" y="3872474"/>
              <a:ext cx="376880" cy="420219"/>
            </a:xfrm>
            <a:prstGeom prst="rect">
              <a:avLst/>
            </a:prstGeom>
          </p:spPr>
        </p:pic>
        <p:pic>
          <p:nvPicPr>
            <p:cNvPr id="261" name="Picture 260">
              <a:extLst>
                <a:ext uri="{FF2B5EF4-FFF2-40B4-BE49-F238E27FC236}">
                  <a16:creationId xmlns:a16="http://schemas.microsoft.com/office/drawing/2014/main" id="{EFF87DF5-4A71-6841-B69B-7E8FD55AF492}"/>
                </a:ext>
              </a:extLst>
            </p:cNvPr>
            <p:cNvPicPr>
              <a:picLocks noChangeAspect="1"/>
            </p:cNvPicPr>
            <p:nvPr/>
          </p:nvPicPr>
          <p:blipFill>
            <a:blip r:embed="rId3"/>
            <a:stretch>
              <a:fillRect/>
            </a:stretch>
          </p:blipFill>
          <p:spPr>
            <a:xfrm>
              <a:off x="7343740" y="4852330"/>
              <a:ext cx="376880" cy="420219"/>
            </a:xfrm>
            <a:prstGeom prst="rect">
              <a:avLst/>
            </a:prstGeom>
          </p:spPr>
        </p:pic>
      </p:grpSp>
      <p:grpSp>
        <p:nvGrpSpPr>
          <p:cNvPr id="268" name="Group 267">
            <a:extLst>
              <a:ext uri="{FF2B5EF4-FFF2-40B4-BE49-F238E27FC236}">
                <a16:creationId xmlns:a16="http://schemas.microsoft.com/office/drawing/2014/main" id="{6993B9A6-D421-CE4E-955F-D9D3F1E57D2E}"/>
              </a:ext>
            </a:extLst>
          </p:cNvPr>
          <p:cNvGrpSpPr/>
          <p:nvPr/>
        </p:nvGrpSpPr>
        <p:grpSpPr>
          <a:xfrm>
            <a:off x="-773460" y="3556828"/>
            <a:ext cx="4742869" cy="644426"/>
            <a:chOff x="-773460" y="3556828"/>
            <a:chExt cx="4742869" cy="644426"/>
          </a:xfrm>
        </p:grpSpPr>
        <p:cxnSp>
          <p:nvCxnSpPr>
            <p:cNvPr id="265" name="Google Shape;193;p25">
              <a:extLst>
                <a:ext uri="{FF2B5EF4-FFF2-40B4-BE49-F238E27FC236}">
                  <a16:creationId xmlns:a16="http://schemas.microsoft.com/office/drawing/2014/main" id="{8D97A959-A0DC-FA41-B089-A75A737A5841}"/>
                </a:ext>
              </a:extLst>
            </p:cNvPr>
            <p:cNvCxnSpPr>
              <a:cxnSpLocks/>
            </p:cNvCxnSpPr>
            <p:nvPr/>
          </p:nvCxnSpPr>
          <p:spPr>
            <a:xfrm flipH="1">
              <a:off x="1012944" y="4201254"/>
              <a:ext cx="1090206" cy="0"/>
            </a:xfrm>
            <a:prstGeom prst="straightConnector1">
              <a:avLst/>
            </a:prstGeom>
            <a:noFill/>
            <a:ln w="28575" cap="flat" cmpd="sng">
              <a:solidFill>
                <a:srgbClr val="1F497D"/>
              </a:solidFill>
              <a:prstDash val="solid"/>
              <a:round/>
              <a:headEnd type="none" w="med" len="med"/>
              <a:tailEnd type="none" w="med" len="med"/>
            </a:ln>
          </p:spPr>
        </p:cxnSp>
        <p:sp>
          <p:nvSpPr>
            <p:cNvPr id="266" name="Google Shape;299;p26">
              <a:extLst>
                <a:ext uri="{FF2B5EF4-FFF2-40B4-BE49-F238E27FC236}">
                  <a16:creationId xmlns:a16="http://schemas.microsoft.com/office/drawing/2014/main" id="{455FD1AE-C3AD-274E-AFF1-54491C73E6D3}"/>
                </a:ext>
              </a:extLst>
            </p:cNvPr>
            <p:cNvSpPr txBox="1"/>
            <p:nvPr/>
          </p:nvSpPr>
          <p:spPr>
            <a:xfrm>
              <a:off x="-773460" y="3556828"/>
              <a:ext cx="4742869" cy="36595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venir Book" panose="02000503020000020003" pitchFamily="2" charset="0"/>
                </a:rPr>
                <a:t>Same Campaign Name</a:t>
              </a:r>
              <a:endParaRPr dirty="0">
                <a:latin typeface="Avenir Book" panose="02000503020000020003" pitchFamily="2" charset="0"/>
              </a:endParaRPr>
            </a:p>
          </p:txBody>
        </p:sp>
      </p:grpSp>
      <p:sp>
        <p:nvSpPr>
          <p:cNvPr id="273" name="Google Shape;97;p23">
            <a:extLst>
              <a:ext uri="{FF2B5EF4-FFF2-40B4-BE49-F238E27FC236}">
                <a16:creationId xmlns:a16="http://schemas.microsoft.com/office/drawing/2014/main" id="{9B2ECED8-A1AE-E342-B12F-01741401AAAE}"/>
              </a:ext>
            </a:extLst>
          </p:cNvPr>
          <p:cNvSpPr txBox="1"/>
          <p:nvPr/>
        </p:nvSpPr>
        <p:spPr>
          <a:xfrm>
            <a:off x="495596" y="5799201"/>
            <a:ext cx="11387207" cy="587546"/>
          </a:xfrm>
          <a:prstGeom prst="rect">
            <a:avLst/>
          </a:prstGeom>
          <a:noFill/>
          <a:ln>
            <a:noFill/>
          </a:ln>
        </p:spPr>
        <p:txBody>
          <a:bodyPr spcFirstLastPara="1" wrap="square" lIns="121900" tIns="121900" rIns="121900" bIns="121900" anchor="t" anchorCtr="0">
            <a:noAutofit/>
          </a:bodyPr>
          <a:lstStyle/>
          <a:p>
            <a:pPr marL="152396" algn="ctr">
              <a:buClr>
                <a:schemeClr val="dk1"/>
              </a:buClr>
              <a:buSzPts val="1800"/>
            </a:pPr>
            <a:r>
              <a:rPr lang="en-US" sz="2400" b="1" dirty="0">
                <a:solidFill>
                  <a:schemeClr val="dk1"/>
                </a:solidFill>
                <a:latin typeface="Avenir"/>
                <a:ea typeface="Avenir"/>
                <a:cs typeface="Avenir"/>
                <a:sym typeface="Avenir"/>
              </a:rPr>
              <a:t>Similar pattern on many other web platforms (Facebook, Twitch, eBay, etc.)</a:t>
            </a:r>
            <a:r>
              <a:rPr lang="en-US" sz="2400" b="1" baseline="30000" dirty="0">
                <a:solidFill>
                  <a:schemeClr val="dk1"/>
                </a:solidFill>
                <a:latin typeface="Avenir"/>
                <a:ea typeface="Avenir"/>
                <a:cs typeface="Avenir"/>
                <a:sym typeface="Avenir"/>
              </a:rPr>
              <a:t>1</a:t>
            </a:r>
            <a:endParaRPr lang="en" sz="2400" b="1" dirty="0">
              <a:solidFill>
                <a:schemeClr val="dk1"/>
              </a:solidFill>
              <a:latin typeface="Avenir"/>
              <a:ea typeface="Avenir"/>
              <a:cs typeface="Avenir"/>
              <a:sym typeface="Avenir"/>
            </a:endParaRPr>
          </a:p>
          <a:p>
            <a:pPr marL="609585" indent="-457189">
              <a:buClr>
                <a:schemeClr val="dk1"/>
              </a:buClr>
              <a:buSzPts val="1800"/>
              <a:buFont typeface="Avenir"/>
              <a:buChar char="●"/>
            </a:pPr>
            <a:endParaRPr sz="2400" dirty="0">
              <a:latin typeface="Avenir"/>
              <a:ea typeface="Avenir"/>
              <a:cs typeface="Avenir"/>
              <a:sym typeface="Avenir"/>
            </a:endParaRPr>
          </a:p>
        </p:txBody>
      </p:sp>
      <p:sp>
        <p:nvSpPr>
          <p:cNvPr id="274" name="Rectangle 273">
            <a:extLst>
              <a:ext uri="{FF2B5EF4-FFF2-40B4-BE49-F238E27FC236}">
                <a16:creationId xmlns:a16="http://schemas.microsoft.com/office/drawing/2014/main" id="{70539CC1-EB89-ED48-A1ED-647016922DA8}"/>
              </a:ext>
            </a:extLst>
          </p:cNvPr>
          <p:cNvSpPr/>
          <p:nvPr/>
        </p:nvSpPr>
        <p:spPr>
          <a:xfrm>
            <a:off x="2592755" y="6444747"/>
            <a:ext cx="7479420" cy="307777"/>
          </a:xfrm>
          <a:prstGeom prst="rect">
            <a:avLst/>
          </a:prstGeom>
        </p:spPr>
        <p:txBody>
          <a:bodyPr wrap="none">
            <a:spAutoFit/>
          </a:bodyPr>
          <a:lstStyle/>
          <a:p>
            <a:r>
              <a:rPr lang="en-US" sz="1400" dirty="0">
                <a:latin typeface="Avenir Book" panose="02000503020000020003" pitchFamily="2" charset="0"/>
              </a:rPr>
              <a:t>[1] False Information on Web and Social Media: A Survey, Kumar and Shah 2018, CRC Press</a:t>
            </a:r>
          </a:p>
        </p:txBody>
      </p:sp>
      <p:grpSp>
        <p:nvGrpSpPr>
          <p:cNvPr id="278" name="Group 277">
            <a:extLst>
              <a:ext uri="{FF2B5EF4-FFF2-40B4-BE49-F238E27FC236}">
                <a16:creationId xmlns:a16="http://schemas.microsoft.com/office/drawing/2014/main" id="{10AB7095-FC1A-0342-88A0-9022E4BF3CC2}"/>
              </a:ext>
            </a:extLst>
          </p:cNvPr>
          <p:cNvGrpSpPr/>
          <p:nvPr/>
        </p:nvGrpSpPr>
        <p:grpSpPr>
          <a:xfrm>
            <a:off x="171450" y="114300"/>
            <a:ext cx="11872913" cy="6638224"/>
            <a:chOff x="171450" y="114300"/>
            <a:chExt cx="11872913" cy="6638224"/>
          </a:xfrm>
        </p:grpSpPr>
        <p:sp>
          <p:nvSpPr>
            <p:cNvPr id="276" name="Rectangle 275">
              <a:extLst>
                <a:ext uri="{FF2B5EF4-FFF2-40B4-BE49-F238E27FC236}">
                  <a16:creationId xmlns:a16="http://schemas.microsoft.com/office/drawing/2014/main" id="{C5A2E5E5-0758-EE4F-84E4-26AC451D2932}"/>
                </a:ext>
              </a:extLst>
            </p:cNvPr>
            <p:cNvSpPr/>
            <p:nvPr/>
          </p:nvSpPr>
          <p:spPr>
            <a:xfrm>
              <a:off x="171450" y="114300"/>
              <a:ext cx="11872913" cy="663822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7F4FDFD3-4729-A34B-9CD0-FECBFD3565CB}"/>
                </a:ext>
              </a:extLst>
            </p:cNvPr>
            <p:cNvSpPr/>
            <p:nvPr/>
          </p:nvSpPr>
          <p:spPr>
            <a:xfrm>
              <a:off x="1411202" y="2547233"/>
              <a:ext cx="9792300" cy="2123658"/>
            </a:xfrm>
            <a:prstGeom prst="rect">
              <a:avLst/>
            </a:prstGeom>
          </p:spPr>
          <p:txBody>
            <a:bodyPr wrap="square">
              <a:spAutoFit/>
            </a:bodyPr>
            <a:lstStyle/>
            <a:p>
              <a:pPr marL="114300" lvl="0">
                <a:buClr>
                  <a:schemeClr val="dk1"/>
                </a:buClr>
                <a:buSzPts val="1800"/>
              </a:pPr>
              <a:r>
                <a:rPr lang="en-US" sz="4400" b="1" dirty="0">
                  <a:solidFill>
                    <a:schemeClr val="dk1"/>
                  </a:solidFill>
                  <a:latin typeface="Avenir"/>
                  <a:ea typeface="Avenir"/>
                  <a:cs typeface="Avenir"/>
                  <a:sym typeface="Avenir"/>
                </a:rPr>
                <a:t>Key Idea: </a:t>
              </a:r>
              <a:r>
                <a:rPr lang="en-US" sz="4400" dirty="0">
                  <a:solidFill>
                    <a:schemeClr val="dk1"/>
                  </a:solidFill>
                  <a:latin typeface="Avenir"/>
                  <a:ea typeface="Avenir"/>
                  <a:cs typeface="Avenir"/>
                  <a:sym typeface="Avenir"/>
                </a:rPr>
                <a:t>Model user entities as a graph, and uncover the most </a:t>
              </a:r>
              <a:r>
                <a:rPr lang="en-US" sz="4400" i="1" dirty="0">
                  <a:solidFill>
                    <a:schemeClr val="dk1"/>
                  </a:solidFill>
                  <a:latin typeface="Avenir"/>
                  <a:ea typeface="Avenir"/>
                  <a:cs typeface="Avenir"/>
                  <a:sym typeface="Avenir"/>
                </a:rPr>
                <a:t>synchronous subgraphs </a:t>
              </a:r>
              <a:r>
                <a:rPr lang="en-US" sz="4400" dirty="0">
                  <a:solidFill>
                    <a:schemeClr val="dk1"/>
                  </a:solidFill>
                  <a:latin typeface="Avenir"/>
                  <a:ea typeface="Avenir"/>
                  <a:cs typeface="Avenir"/>
                  <a:sym typeface="Avenir"/>
                </a:rPr>
                <a:t>as suspicious.</a:t>
              </a:r>
            </a:p>
          </p:txBody>
        </p:sp>
      </p:grpSp>
    </p:spTree>
    <p:extLst>
      <p:ext uri="{BB962C8B-B14F-4D97-AF65-F5344CB8AC3E}">
        <p14:creationId xmlns:p14="http://schemas.microsoft.com/office/powerpoint/2010/main" val="396404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41"/>
                                        </p:tgtEl>
                                        <p:attrNameLst>
                                          <p:attrName>style.visibility</p:attrName>
                                        </p:attrNameLst>
                                      </p:cBhvr>
                                      <p:to>
                                        <p:strVal val="visible"/>
                                      </p:to>
                                    </p:set>
                                    <p:animEffect transition="in" filter="dissolve">
                                      <p:cBhvr>
                                        <p:cTn id="39" dur="500"/>
                                        <p:tgtEl>
                                          <p:spTgt spid="2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62"/>
                                        </p:tgtEl>
                                        <p:attrNameLst>
                                          <p:attrName>style.visibility</p:attrName>
                                        </p:attrNameLst>
                                      </p:cBhvr>
                                      <p:to>
                                        <p:strVal val="visible"/>
                                      </p:to>
                                    </p:set>
                                    <p:animEffect transition="in" filter="fade">
                                      <p:cBhvr>
                                        <p:cTn id="44" dur="500"/>
                                        <p:tgtEl>
                                          <p:spTgt spid="26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4"/>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2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278"/>
                                        </p:tgtEl>
                                        <p:attrNameLst>
                                          <p:attrName>style.visibility</p:attrName>
                                        </p:attrNameLst>
                                      </p:cBhvr>
                                      <p:to>
                                        <p:strVal val="visible"/>
                                      </p:to>
                                    </p:set>
                                    <p:animEffect transition="in" filter="dissolve">
                                      <p:cBhvr>
                                        <p:cTn id="59"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5" grpId="0"/>
      <p:bldP spid="114" grpId="0"/>
      <p:bldP spid="114" grpId="1"/>
      <p:bldP spid="241" grpId="0" animBg="1"/>
      <p:bldP spid="273" grpId="0"/>
      <p:bldP spid="273" grpId="1"/>
      <p:bldP spid="27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593"/>
            <a:ext cx="12192000" cy="1325563"/>
          </a:xfrm>
        </p:spPr>
        <p:txBody>
          <a:bodyPr>
            <a:normAutofit/>
          </a:bodyPr>
          <a:lstStyle/>
          <a:p>
            <a:pPr algn="ctr"/>
            <a:r>
              <a:rPr lang="en-US" sz="6500" b="1" dirty="0">
                <a:latin typeface="Avenir Book" charset="0"/>
                <a:ea typeface="Avenir Book" charset="0"/>
                <a:cs typeface="Avenir Book" charset="0"/>
              </a:rPr>
              <a:t>Challenges</a:t>
            </a:r>
          </a:p>
        </p:txBody>
      </p:sp>
      <p:sp>
        <p:nvSpPr>
          <p:cNvPr id="8" name="TextBox 7"/>
          <p:cNvSpPr txBox="1"/>
          <p:nvPr/>
        </p:nvSpPr>
        <p:spPr>
          <a:xfrm>
            <a:off x="1443038" y="2816719"/>
            <a:ext cx="10748962" cy="954107"/>
          </a:xfrm>
          <a:prstGeom prst="rect">
            <a:avLst/>
          </a:prstGeom>
          <a:noFill/>
        </p:spPr>
        <p:txBody>
          <a:bodyPr wrap="square" rtlCol="0">
            <a:spAutoFit/>
          </a:bodyPr>
          <a:lstStyle/>
          <a:p>
            <a:r>
              <a:rPr lang="en-US" sz="2800" i="1" dirty="0">
                <a:latin typeface="Avenir Book" charset="0"/>
                <a:ea typeface="Avenir Book" charset="0"/>
                <a:cs typeface="Avenir Book" charset="0"/>
              </a:rPr>
              <a:t>…represent entity synchronicity as a graph? (</a:t>
            </a:r>
            <a:r>
              <a:rPr lang="en-US" sz="2800" b="1" i="1" dirty="0">
                <a:latin typeface="Avenir Book" charset="0"/>
                <a:ea typeface="Avenir Book" charset="0"/>
                <a:cs typeface="Avenir Book" charset="0"/>
              </a:rPr>
              <a:t>Formulation</a:t>
            </a:r>
            <a:r>
              <a:rPr lang="en-US" sz="2800" i="1" dirty="0">
                <a:latin typeface="Avenir Book" charset="0"/>
                <a:ea typeface="Avenir Book" charset="0"/>
                <a:cs typeface="Avenir Book" charset="0"/>
              </a:rPr>
              <a:t>)</a:t>
            </a:r>
          </a:p>
          <a:p>
            <a:pPr algn="ctr"/>
            <a:endParaRPr lang="en-US" sz="2800" i="1" dirty="0">
              <a:latin typeface="Avenir Book" charset="0"/>
              <a:ea typeface="Avenir Book" charset="0"/>
              <a:cs typeface="Avenir Book" charset="0"/>
            </a:endParaRPr>
          </a:p>
        </p:txBody>
      </p:sp>
      <p:sp>
        <p:nvSpPr>
          <p:cNvPr id="7" name="TextBox 6">
            <a:extLst>
              <a:ext uri="{FF2B5EF4-FFF2-40B4-BE49-F238E27FC236}">
                <a16:creationId xmlns:a16="http://schemas.microsoft.com/office/drawing/2014/main" id="{1FF72959-5FD3-4440-887C-4FC2F06B2E5F}"/>
              </a:ext>
            </a:extLst>
          </p:cNvPr>
          <p:cNvSpPr txBox="1"/>
          <p:nvPr/>
        </p:nvSpPr>
        <p:spPr>
          <a:xfrm>
            <a:off x="1443036" y="4164918"/>
            <a:ext cx="10748963" cy="954107"/>
          </a:xfrm>
          <a:prstGeom prst="rect">
            <a:avLst/>
          </a:prstGeom>
          <a:noFill/>
        </p:spPr>
        <p:txBody>
          <a:bodyPr wrap="square" rtlCol="0">
            <a:spAutoFit/>
          </a:bodyPr>
          <a:lstStyle/>
          <a:p>
            <a:r>
              <a:rPr lang="en-US" sz="2800" i="1" dirty="0">
                <a:latin typeface="Avenir Book" charset="0"/>
                <a:ea typeface="Avenir Book" charset="0"/>
                <a:cs typeface="Avenir Book" charset="0"/>
              </a:rPr>
              <a:t>…quantify the suspiciousness of a sub-graph? (</a:t>
            </a:r>
            <a:r>
              <a:rPr lang="en-US" sz="2800" b="1" i="1" dirty="0">
                <a:latin typeface="Avenir Book" charset="0"/>
                <a:ea typeface="Avenir Book" charset="0"/>
                <a:cs typeface="Avenir Book" charset="0"/>
              </a:rPr>
              <a:t>Scoring)</a:t>
            </a:r>
            <a:endParaRPr lang="en-US" sz="2800" i="1" dirty="0">
              <a:latin typeface="Avenir Book" charset="0"/>
              <a:ea typeface="Avenir Book" charset="0"/>
              <a:cs typeface="Avenir Book" charset="0"/>
            </a:endParaRPr>
          </a:p>
          <a:p>
            <a:pPr algn="ctr"/>
            <a:endParaRPr lang="en-US" sz="2800" i="1" dirty="0">
              <a:latin typeface="Avenir Book" charset="0"/>
              <a:ea typeface="Avenir Book" charset="0"/>
              <a:cs typeface="Avenir Book" charset="0"/>
            </a:endParaRPr>
          </a:p>
        </p:txBody>
      </p:sp>
      <p:sp>
        <p:nvSpPr>
          <p:cNvPr id="10" name="TextBox 9">
            <a:extLst>
              <a:ext uri="{FF2B5EF4-FFF2-40B4-BE49-F238E27FC236}">
                <a16:creationId xmlns:a16="http://schemas.microsoft.com/office/drawing/2014/main" id="{461E2438-F67E-3A4B-BE14-9474E7D46085}"/>
              </a:ext>
            </a:extLst>
          </p:cNvPr>
          <p:cNvSpPr txBox="1"/>
          <p:nvPr/>
        </p:nvSpPr>
        <p:spPr>
          <a:xfrm>
            <a:off x="1443036" y="5366844"/>
            <a:ext cx="10987089" cy="954107"/>
          </a:xfrm>
          <a:prstGeom prst="rect">
            <a:avLst/>
          </a:prstGeom>
          <a:noFill/>
        </p:spPr>
        <p:txBody>
          <a:bodyPr wrap="square" rtlCol="0">
            <a:spAutoFit/>
          </a:bodyPr>
          <a:lstStyle/>
          <a:p>
            <a:r>
              <a:rPr lang="en-US" sz="2800" i="1" dirty="0">
                <a:latin typeface="Avenir Book" charset="0"/>
                <a:ea typeface="Avenir Book" charset="0"/>
                <a:cs typeface="Avenir Book" charset="0"/>
              </a:rPr>
              <a:t>…find highly suspicious sub-graphs? (</a:t>
            </a:r>
            <a:r>
              <a:rPr lang="en-US" sz="2800" b="1" i="1" dirty="0">
                <a:latin typeface="Avenir Book" charset="0"/>
                <a:ea typeface="Avenir Book" charset="0"/>
                <a:cs typeface="Avenir Book" charset="0"/>
              </a:rPr>
              <a:t>Discovery)</a:t>
            </a:r>
            <a:endParaRPr lang="en-US" sz="2800" i="1" dirty="0">
              <a:latin typeface="Avenir Book" charset="0"/>
              <a:ea typeface="Avenir Book" charset="0"/>
              <a:cs typeface="Avenir Book" charset="0"/>
            </a:endParaRPr>
          </a:p>
          <a:p>
            <a:endParaRPr lang="en-US" sz="2800" i="1" dirty="0">
              <a:latin typeface="Avenir Book" charset="0"/>
              <a:ea typeface="Avenir Book" charset="0"/>
              <a:cs typeface="Avenir Book" charset="0"/>
            </a:endParaRPr>
          </a:p>
        </p:txBody>
      </p:sp>
      <p:sp>
        <p:nvSpPr>
          <p:cNvPr id="11" name="TextBox 10">
            <a:extLst>
              <a:ext uri="{FF2B5EF4-FFF2-40B4-BE49-F238E27FC236}">
                <a16:creationId xmlns:a16="http://schemas.microsoft.com/office/drawing/2014/main" id="{2C231659-D46D-3D48-B8B3-382575FB71B3}"/>
              </a:ext>
            </a:extLst>
          </p:cNvPr>
          <p:cNvSpPr txBox="1"/>
          <p:nvPr/>
        </p:nvSpPr>
        <p:spPr>
          <a:xfrm>
            <a:off x="-3676650" y="1491156"/>
            <a:ext cx="12192000" cy="954107"/>
          </a:xfrm>
          <a:prstGeom prst="rect">
            <a:avLst/>
          </a:prstGeom>
          <a:noFill/>
        </p:spPr>
        <p:txBody>
          <a:bodyPr wrap="square" rtlCol="0">
            <a:spAutoFit/>
          </a:bodyPr>
          <a:lstStyle/>
          <a:p>
            <a:pPr algn="ctr"/>
            <a:r>
              <a:rPr lang="en-US" sz="2800" i="1" dirty="0">
                <a:latin typeface="Avenir Book" charset="0"/>
                <a:ea typeface="Avenir Book" charset="0"/>
                <a:cs typeface="Avenir Book" charset="0"/>
              </a:rPr>
              <a:t>How do we…</a:t>
            </a:r>
          </a:p>
          <a:p>
            <a:pPr algn="ctr"/>
            <a:endParaRPr lang="en-US" sz="2800" i="1" dirty="0">
              <a:latin typeface="Avenir Book" charset="0"/>
              <a:ea typeface="Avenir Book" charset="0"/>
              <a:cs typeface="Avenir Book" charset="0"/>
            </a:endParaRPr>
          </a:p>
        </p:txBody>
      </p:sp>
    </p:spTree>
    <p:extLst>
      <p:ext uri="{BB962C8B-B14F-4D97-AF65-F5344CB8AC3E}">
        <p14:creationId xmlns:p14="http://schemas.microsoft.com/office/powerpoint/2010/main" val="424907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593"/>
            <a:ext cx="12192000" cy="1325563"/>
          </a:xfrm>
        </p:spPr>
        <p:txBody>
          <a:bodyPr>
            <a:normAutofit/>
          </a:bodyPr>
          <a:lstStyle/>
          <a:p>
            <a:pPr algn="ctr"/>
            <a:r>
              <a:rPr lang="en-US" sz="6500" b="1" dirty="0">
                <a:latin typeface="Avenir Book" charset="0"/>
                <a:ea typeface="Avenir Book" charset="0"/>
                <a:cs typeface="Avenir Book" charset="0"/>
              </a:rPr>
              <a:t>Our Contributions</a:t>
            </a:r>
          </a:p>
        </p:txBody>
      </p:sp>
      <p:sp>
        <p:nvSpPr>
          <p:cNvPr id="5" name="Title 1"/>
          <p:cNvSpPr txBox="1">
            <a:spLocks/>
          </p:cNvSpPr>
          <p:nvPr/>
        </p:nvSpPr>
        <p:spPr>
          <a:xfrm>
            <a:off x="0" y="1491156"/>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Avenir Book" charset="0"/>
                <a:ea typeface="Avenir Book" charset="0"/>
                <a:cs typeface="Avenir Book" charset="0"/>
              </a:rPr>
              <a:t>Problem Formulation</a:t>
            </a:r>
          </a:p>
        </p:txBody>
      </p:sp>
      <p:sp>
        <p:nvSpPr>
          <p:cNvPr id="8" name="TextBox 7"/>
          <p:cNvSpPr txBox="1"/>
          <p:nvPr/>
        </p:nvSpPr>
        <p:spPr>
          <a:xfrm>
            <a:off x="0" y="2533417"/>
            <a:ext cx="12192000" cy="954107"/>
          </a:xfrm>
          <a:prstGeom prst="rect">
            <a:avLst/>
          </a:prstGeom>
          <a:noFill/>
        </p:spPr>
        <p:txBody>
          <a:bodyPr wrap="square" rtlCol="0">
            <a:spAutoFit/>
          </a:bodyPr>
          <a:lstStyle/>
          <a:p>
            <a:pPr algn="ctr"/>
            <a:r>
              <a:rPr lang="en-US" sz="2800" i="1" dirty="0">
                <a:latin typeface="Avenir Book" charset="0"/>
                <a:ea typeface="Avenir Book" charset="0"/>
                <a:cs typeface="Avenir Book" charset="0"/>
              </a:rPr>
              <a:t>Model multi-attribute entity data as a multi-view graph</a:t>
            </a:r>
          </a:p>
          <a:p>
            <a:pPr algn="ctr"/>
            <a:endParaRPr lang="en-US" sz="2800" i="1" dirty="0">
              <a:latin typeface="Avenir Book" charset="0"/>
              <a:ea typeface="Avenir Book" charset="0"/>
              <a:cs typeface="Avenir Book" charset="0"/>
            </a:endParaRPr>
          </a:p>
        </p:txBody>
      </p:sp>
    </p:spTree>
    <p:extLst>
      <p:ext uri="{BB962C8B-B14F-4D97-AF65-F5344CB8AC3E}">
        <p14:creationId xmlns:p14="http://schemas.microsoft.com/office/powerpoint/2010/main" val="1654877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593"/>
            <a:ext cx="12192000" cy="1325563"/>
          </a:xfrm>
        </p:spPr>
        <p:txBody>
          <a:bodyPr>
            <a:normAutofit/>
          </a:bodyPr>
          <a:lstStyle/>
          <a:p>
            <a:pPr algn="ctr"/>
            <a:r>
              <a:rPr lang="en-US" sz="4800" b="1" dirty="0">
                <a:latin typeface="Avenir Book" charset="0"/>
                <a:ea typeface="Avenir Book" charset="0"/>
                <a:cs typeface="Avenir Book" charset="0"/>
              </a:rPr>
              <a:t>Problem Formulation (High-level)</a:t>
            </a:r>
          </a:p>
        </p:txBody>
      </p:sp>
      <p:sp>
        <p:nvSpPr>
          <p:cNvPr id="6" name="Google Shape;177;p25">
            <a:extLst>
              <a:ext uri="{FF2B5EF4-FFF2-40B4-BE49-F238E27FC236}">
                <a16:creationId xmlns:a16="http://schemas.microsoft.com/office/drawing/2014/main" id="{5902CABB-D396-0F44-BFE2-9AED9B92D9CE}"/>
              </a:ext>
            </a:extLst>
          </p:cNvPr>
          <p:cNvSpPr txBox="1"/>
          <p:nvPr/>
        </p:nvSpPr>
        <p:spPr>
          <a:xfrm>
            <a:off x="448489" y="1469753"/>
            <a:ext cx="10985600" cy="1104613"/>
          </a:xfrm>
          <a:prstGeom prst="rect">
            <a:avLst/>
          </a:prstGeom>
          <a:noFill/>
          <a:ln>
            <a:noFill/>
          </a:ln>
        </p:spPr>
        <p:txBody>
          <a:bodyPr spcFirstLastPara="1" wrap="square" lIns="121900" tIns="121900" rIns="121900" bIns="121900" anchor="t" anchorCtr="0">
            <a:noAutofit/>
          </a:bodyPr>
          <a:lstStyle/>
          <a:p>
            <a:pPr marL="609585" indent="-457189">
              <a:buClr>
                <a:schemeClr val="dk1"/>
              </a:buClr>
              <a:buSzPts val="1800"/>
              <a:buFont typeface="Avenir"/>
              <a:buChar char="●"/>
            </a:pPr>
            <a:r>
              <a:rPr lang="en" sz="2400" b="1" dirty="0">
                <a:solidFill>
                  <a:schemeClr val="dk1"/>
                </a:solidFill>
                <a:latin typeface="Avenir"/>
                <a:ea typeface="Avenir"/>
                <a:cs typeface="Avenir"/>
                <a:sym typeface="Avenir"/>
              </a:rPr>
              <a:t>Input: </a:t>
            </a:r>
            <a:r>
              <a:rPr lang="en" sz="2400" dirty="0">
                <a:solidFill>
                  <a:schemeClr val="dk1"/>
                </a:solidFill>
                <a:latin typeface="Avenir"/>
                <a:ea typeface="Avenir"/>
                <a:cs typeface="Avenir"/>
                <a:sym typeface="Avenir"/>
              </a:rPr>
              <a:t>Entities and associated attributes</a:t>
            </a:r>
            <a:endParaRPr sz="2400" dirty="0">
              <a:solidFill>
                <a:schemeClr val="dk1"/>
              </a:solidFill>
              <a:latin typeface="Avenir"/>
              <a:ea typeface="Avenir"/>
              <a:cs typeface="Avenir"/>
              <a:sym typeface="Avenir"/>
            </a:endParaRPr>
          </a:p>
          <a:p>
            <a:pPr marL="1219170" lvl="1" indent="-440256">
              <a:buClr>
                <a:schemeClr val="dk1"/>
              </a:buClr>
              <a:buSzPts val="1600"/>
              <a:buFont typeface="Avenir"/>
              <a:buChar char="○"/>
            </a:pPr>
            <a:r>
              <a:rPr lang="en" sz="2133" dirty="0">
                <a:solidFill>
                  <a:schemeClr val="dk1"/>
                </a:solidFill>
                <a:latin typeface="Avenir"/>
                <a:ea typeface="Avenir"/>
                <a:cs typeface="Avenir"/>
                <a:sym typeface="Avenir"/>
              </a:rPr>
              <a:t>Entity </a:t>
            </a:r>
            <a:r>
              <a:rPr lang="en" sz="2133" i="1" dirty="0">
                <a:solidFill>
                  <a:schemeClr val="dk1"/>
                </a:solidFill>
                <a:latin typeface="Avenir"/>
                <a:ea typeface="Avenir"/>
                <a:cs typeface="Avenir"/>
                <a:sym typeface="Avenir"/>
              </a:rPr>
              <a:t>a</a:t>
            </a:r>
            <a:r>
              <a:rPr lang="en" sz="2133" dirty="0">
                <a:solidFill>
                  <a:schemeClr val="dk1"/>
                </a:solidFill>
                <a:latin typeface="Avenir"/>
                <a:ea typeface="Avenir"/>
                <a:cs typeface="Avenir"/>
                <a:sym typeface="Avenir"/>
              </a:rPr>
              <a:t>, attribute </a:t>
            </a:r>
            <a:r>
              <a:rPr lang="en" sz="2133" i="1" dirty="0" err="1">
                <a:solidFill>
                  <a:schemeClr val="dk1"/>
                </a:solidFill>
                <a:latin typeface="Avenir"/>
                <a:ea typeface="Avenir"/>
                <a:cs typeface="Avenir"/>
                <a:sym typeface="Avenir"/>
              </a:rPr>
              <a:t>i</a:t>
            </a:r>
            <a:r>
              <a:rPr lang="en" sz="2133" dirty="0">
                <a:solidFill>
                  <a:schemeClr val="dk1"/>
                </a:solidFill>
                <a:latin typeface="Avenir"/>
                <a:ea typeface="Avenir"/>
                <a:cs typeface="Avenir"/>
                <a:sym typeface="Avenir"/>
              </a:rPr>
              <a:t> = </a:t>
            </a:r>
            <a:r>
              <a:rPr lang="en" sz="2133" i="1" dirty="0">
                <a:solidFill>
                  <a:schemeClr val="dk1"/>
                </a:solidFill>
                <a:latin typeface="Avenir"/>
                <a:ea typeface="Avenir"/>
                <a:cs typeface="Avenir"/>
                <a:sym typeface="Avenir"/>
              </a:rPr>
              <a:t>set</a:t>
            </a:r>
            <a:r>
              <a:rPr lang="en" sz="2133" dirty="0">
                <a:solidFill>
                  <a:schemeClr val="dk1"/>
                </a:solidFill>
                <a:latin typeface="Avenir"/>
                <a:ea typeface="Avenir"/>
                <a:cs typeface="Avenir"/>
                <a:sym typeface="Avenir"/>
              </a:rPr>
              <a:t> of values</a:t>
            </a:r>
            <a:endParaRPr sz="2133" dirty="0">
              <a:solidFill>
                <a:schemeClr val="dk1"/>
              </a:solidFill>
              <a:latin typeface="Avenir"/>
              <a:ea typeface="Avenir"/>
              <a:cs typeface="Avenir"/>
              <a:sym typeface="Avenir"/>
            </a:endParaRPr>
          </a:p>
        </p:txBody>
      </p:sp>
      <p:graphicFrame>
        <p:nvGraphicFramePr>
          <p:cNvPr id="7" name="Table 6">
            <a:extLst>
              <a:ext uri="{FF2B5EF4-FFF2-40B4-BE49-F238E27FC236}">
                <a16:creationId xmlns:a16="http://schemas.microsoft.com/office/drawing/2014/main" id="{01588E1B-2837-344C-97D6-9C82B3E73EDD}"/>
              </a:ext>
            </a:extLst>
          </p:cNvPr>
          <p:cNvGraphicFramePr>
            <a:graphicFrameLocks noGrp="1"/>
          </p:cNvGraphicFramePr>
          <p:nvPr>
            <p:extLst>
              <p:ext uri="{D42A27DB-BD31-4B8C-83A1-F6EECF244321}">
                <p14:modId xmlns:p14="http://schemas.microsoft.com/office/powerpoint/2010/main" val="1448015130"/>
              </p:ext>
            </p:extLst>
          </p:nvPr>
        </p:nvGraphicFramePr>
        <p:xfrm>
          <a:off x="1038109" y="2593634"/>
          <a:ext cx="4974607" cy="2923338"/>
        </p:xfrm>
        <a:graphic>
          <a:graphicData uri="http://schemas.openxmlformats.org/drawingml/2006/table">
            <a:tbl>
              <a:tblPr>
                <a:tableStyleId>{073A0DAA-6AF3-43AB-8588-CEC1D06C72B9}</a:tableStyleId>
              </a:tblPr>
              <a:tblGrid>
                <a:gridCol w="525879">
                  <a:extLst>
                    <a:ext uri="{9D8B030D-6E8A-4147-A177-3AD203B41FA5}">
                      <a16:colId xmlns:a16="http://schemas.microsoft.com/office/drawing/2014/main" val="657048945"/>
                    </a:ext>
                  </a:extLst>
                </a:gridCol>
                <a:gridCol w="1327730">
                  <a:extLst>
                    <a:ext uri="{9D8B030D-6E8A-4147-A177-3AD203B41FA5}">
                      <a16:colId xmlns:a16="http://schemas.microsoft.com/office/drawing/2014/main" val="1480746465"/>
                    </a:ext>
                  </a:extLst>
                </a:gridCol>
                <a:gridCol w="999357">
                  <a:extLst>
                    <a:ext uri="{9D8B030D-6E8A-4147-A177-3AD203B41FA5}">
                      <a16:colId xmlns:a16="http://schemas.microsoft.com/office/drawing/2014/main" val="4219317365"/>
                    </a:ext>
                  </a:extLst>
                </a:gridCol>
                <a:gridCol w="2121641">
                  <a:extLst>
                    <a:ext uri="{9D8B030D-6E8A-4147-A177-3AD203B41FA5}">
                      <a16:colId xmlns:a16="http://schemas.microsoft.com/office/drawing/2014/main" val="1177102456"/>
                    </a:ext>
                  </a:extLst>
                </a:gridCol>
              </a:tblGrid>
              <a:tr h="404558">
                <a:tc>
                  <a:txBody>
                    <a:bodyPr/>
                    <a:lstStyle/>
                    <a:p>
                      <a:pPr algn="ctr"/>
                      <a:r>
                        <a:rPr lang="en-US" sz="1600" b="1" dirty="0">
                          <a:latin typeface="Avenir" panose="02000503020000020003" pitchFamily="2" charset="0"/>
                        </a:rPr>
                        <a:t>ID</a:t>
                      </a:r>
                    </a:p>
                  </a:txBody>
                  <a:tcPr anchor="ctr"/>
                </a:tc>
                <a:tc>
                  <a:txBody>
                    <a:bodyPr/>
                    <a:lstStyle/>
                    <a:p>
                      <a:pPr algn="ctr"/>
                      <a:r>
                        <a:rPr lang="en-US" sz="1600" b="1" dirty="0">
                          <a:latin typeface="Avenir" panose="02000503020000020003" pitchFamily="2" charset="0"/>
                        </a:rPr>
                        <a:t>IPs</a:t>
                      </a:r>
                    </a:p>
                  </a:txBody>
                  <a:tcPr anchor="ctr">
                    <a:solidFill>
                      <a:schemeClr val="accent4">
                        <a:lumMod val="40000"/>
                        <a:lumOff val="60000"/>
                      </a:schemeClr>
                    </a:solidFill>
                  </a:tcPr>
                </a:tc>
                <a:tc>
                  <a:txBody>
                    <a:bodyPr/>
                    <a:lstStyle/>
                    <a:p>
                      <a:pPr algn="ctr"/>
                      <a:r>
                        <a:rPr lang="en-US" sz="1600" b="1" dirty="0">
                          <a:latin typeface="Avenir" panose="02000503020000020003" pitchFamily="2" charset="0"/>
                        </a:rPr>
                        <a:t>URL Hash</a:t>
                      </a:r>
                    </a:p>
                  </a:txBody>
                  <a:tcPr anchor="ctr">
                    <a:solidFill>
                      <a:schemeClr val="accent5">
                        <a:lumMod val="40000"/>
                        <a:lumOff val="60000"/>
                      </a:schemeClr>
                    </a:solidFill>
                  </a:tcPr>
                </a:tc>
                <a:tc>
                  <a:txBody>
                    <a:bodyPr/>
                    <a:lstStyle/>
                    <a:p>
                      <a:pPr algn="ctr"/>
                      <a:r>
                        <a:rPr lang="en-US" sz="1600" b="1" dirty="0">
                          <a:latin typeface="Avenir" panose="02000503020000020003" pitchFamily="2" charset="0"/>
                        </a:rPr>
                        <a:t>Assets</a:t>
                      </a:r>
                    </a:p>
                  </a:txBody>
                  <a:tcPr anchor="ctr">
                    <a:solidFill>
                      <a:schemeClr val="accent6">
                        <a:lumMod val="40000"/>
                        <a:lumOff val="60000"/>
                      </a:schemeClr>
                    </a:solidFill>
                  </a:tcPr>
                </a:tc>
                <a:extLst>
                  <a:ext uri="{0D108BD9-81ED-4DB2-BD59-A6C34878D82A}">
                    <a16:rowId xmlns:a16="http://schemas.microsoft.com/office/drawing/2014/main" val="2482954062"/>
                  </a:ext>
                </a:extLst>
              </a:tr>
              <a:tr h="404558">
                <a:tc>
                  <a:txBody>
                    <a:bodyPr/>
                    <a:lstStyle/>
                    <a:p>
                      <a:pPr algn="ctr"/>
                      <a:r>
                        <a:rPr lang="en-US" sz="1400" dirty="0">
                          <a:latin typeface="Avenir" panose="02000503020000020003" pitchFamily="2" charset="0"/>
                        </a:rPr>
                        <a:t>0</a:t>
                      </a:r>
                    </a:p>
                  </a:txBody>
                  <a:tcPr>
                    <a:solidFill>
                      <a:schemeClr val="bg1">
                        <a:lumMod val="95000"/>
                      </a:schemeClr>
                    </a:solidFill>
                  </a:tcPr>
                </a:tc>
                <a:tc>
                  <a:txBody>
                    <a:bodyPr/>
                    <a:lstStyle/>
                    <a:p>
                      <a:pPr algn="l"/>
                      <a:r>
                        <a:rPr lang="en-US" sz="1400" i="1" dirty="0">
                          <a:latin typeface="Avenir" panose="02000503020000020003" pitchFamily="2" charset="0"/>
                        </a:rPr>
                        <a:t>{1.2.3.4}</a:t>
                      </a:r>
                    </a:p>
                  </a:txBody>
                  <a:tcPr>
                    <a:solidFill>
                      <a:schemeClr val="bg1">
                        <a:lumMod val="95000"/>
                      </a:schemeClr>
                    </a:solidFill>
                  </a:tcPr>
                </a:tc>
                <a:tc>
                  <a:txBody>
                    <a:bodyPr/>
                    <a:lstStyle/>
                    <a:p>
                      <a:pPr algn="l"/>
                      <a:r>
                        <a:rPr lang="en-US" sz="1400" i="1" dirty="0">
                          <a:latin typeface="Avenir" panose="02000503020000020003" pitchFamily="2" charset="0"/>
                        </a:rPr>
                        <a:t>{b1c45}</a:t>
                      </a:r>
                    </a:p>
                  </a:txBody>
                  <a:tcPr>
                    <a:solidFill>
                      <a:schemeClr val="bg1">
                        <a:lumMod val="95000"/>
                      </a:schemeClr>
                    </a:solidFill>
                  </a:tcPr>
                </a:tc>
                <a:tc>
                  <a:txBody>
                    <a:bodyPr/>
                    <a:lstStyle/>
                    <a:p>
                      <a:pPr algn="l"/>
                      <a:r>
                        <a:rPr lang="en-US" sz="1400" i="1" dirty="0">
                          <a:latin typeface="Avenir" panose="02000503020000020003" pitchFamily="2" charset="0"/>
                        </a:rPr>
                        <a:t>{Cheap-</a:t>
                      </a:r>
                      <a:r>
                        <a:rPr lang="en-US" sz="1400" i="1" dirty="0" err="1">
                          <a:latin typeface="Avenir" panose="02000503020000020003" pitchFamily="2" charset="0"/>
                        </a:rPr>
                        <a:t>Iphone.jpg</a:t>
                      </a:r>
                      <a:r>
                        <a:rPr lang="en-US" sz="1400" i="1" dirty="0">
                          <a:latin typeface="Avenir" panose="02000503020000020003" pitchFamily="2" charset="0"/>
                        </a:rPr>
                        <a:t>}</a:t>
                      </a:r>
                    </a:p>
                  </a:txBody>
                  <a:tcPr>
                    <a:solidFill>
                      <a:schemeClr val="bg1">
                        <a:lumMod val="95000"/>
                      </a:schemeClr>
                    </a:solidFill>
                  </a:tcPr>
                </a:tc>
                <a:extLst>
                  <a:ext uri="{0D108BD9-81ED-4DB2-BD59-A6C34878D82A}">
                    <a16:rowId xmlns:a16="http://schemas.microsoft.com/office/drawing/2014/main" val="1755999055"/>
                  </a:ext>
                </a:extLst>
              </a:tr>
              <a:tr h="404558">
                <a:tc>
                  <a:txBody>
                    <a:bodyPr/>
                    <a:lstStyle/>
                    <a:p>
                      <a:pPr algn="ctr"/>
                      <a:r>
                        <a:rPr lang="en-US" sz="1400" dirty="0">
                          <a:latin typeface="Avenir" panose="02000503020000020003" pitchFamily="2" charset="0"/>
                        </a:rPr>
                        <a:t>1</a:t>
                      </a:r>
                    </a:p>
                  </a:txBody>
                  <a:tcPr>
                    <a:solidFill>
                      <a:schemeClr val="bg1">
                        <a:lumMod val="95000"/>
                      </a:schemeClr>
                    </a:solidFill>
                  </a:tcPr>
                </a:tc>
                <a:tc>
                  <a:txBody>
                    <a:bodyPr/>
                    <a:lstStyle/>
                    <a:p>
                      <a:pPr algn="l"/>
                      <a:r>
                        <a:rPr lang="en-US" sz="1400" i="1" dirty="0">
                          <a:latin typeface="Avenir" panose="02000503020000020003" pitchFamily="2" charset="0"/>
                        </a:rPr>
                        <a:t>{103.71.11.5}</a:t>
                      </a:r>
                    </a:p>
                  </a:txBody>
                  <a:tcPr>
                    <a:solidFill>
                      <a:schemeClr val="bg1">
                        <a:lumMod val="95000"/>
                      </a:schemeClr>
                    </a:solidFill>
                  </a:tcPr>
                </a:tc>
                <a:tc>
                  <a:txBody>
                    <a:bodyPr/>
                    <a:lstStyle/>
                    <a:p>
                      <a:pPr algn="l"/>
                      <a:r>
                        <a:rPr lang="en-US" sz="1400" i="1" dirty="0">
                          <a:latin typeface="Avenir" panose="02000503020000020003" pitchFamily="2" charset="0"/>
                        </a:rPr>
                        <a:t>{ytnw71}</a:t>
                      </a:r>
                    </a:p>
                  </a:txBody>
                  <a:tcPr>
                    <a:solidFill>
                      <a:schemeClr val="bg1">
                        <a:lumMod val="95000"/>
                      </a:schemeClr>
                    </a:solidFill>
                  </a:tcPr>
                </a:tc>
                <a:tc>
                  <a:txBody>
                    <a:bodyPr/>
                    <a:lstStyle/>
                    <a:p>
                      <a:pPr algn="l"/>
                      <a:r>
                        <a:rPr lang="en-US" sz="1400" i="1" dirty="0">
                          <a:latin typeface="Avenir" panose="02000503020000020003" pitchFamily="2" charset="0"/>
                        </a:rPr>
                        <a:t>{</a:t>
                      </a:r>
                      <a:r>
                        <a:rPr lang="en-US" sz="1400" i="1" dirty="0" err="1">
                          <a:latin typeface="Avenir" panose="02000503020000020003" pitchFamily="2" charset="0"/>
                        </a:rPr>
                        <a:t>Smoothie.jpg</a:t>
                      </a:r>
                      <a:r>
                        <a:rPr lang="en-US" sz="1400" i="1" dirty="0">
                          <a:latin typeface="Avenir" panose="02000503020000020003" pitchFamily="2" charset="0"/>
                        </a:rPr>
                        <a:t>}</a:t>
                      </a:r>
                    </a:p>
                  </a:txBody>
                  <a:tcPr>
                    <a:solidFill>
                      <a:schemeClr val="bg1">
                        <a:lumMod val="95000"/>
                      </a:schemeClr>
                    </a:solidFill>
                  </a:tcPr>
                </a:tc>
                <a:extLst>
                  <a:ext uri="{0D108BD9-81ED-4DB2-BD59-A6C34878D82A}">
                    <a16:rowId xmlns:a16="http://schemas.microsoft.com/office/drawing/2014/main" val="3810481231"/>
                  </a:ext>
                </a:extLst>
              </a:tr>
              <a:tr h="404558">
                <a:tc>
                  <a:txBody>
                    <a:bodyPr/>
                    <a:lstStyle/>
                    <a:p>
                      <a:pPr algn="ctr"/>
                      <a:r>
                        <a:rPr lang="en-US" sz="1400" dirty="0">
                          <a:latin typeface="Avenir" panose="02000503020000020003" pitchFamily="2" charset="0"/>
                        </a:rPr>
                        <a:t>2</a:t>
                      </a:r>
                    </a:p>
                  </a:txBody>
                  <a:tcPr>
                    <a:solidFill>
                      <a:schemeClr val="bg1">
                        <a:lumMod val="95000"/>
                      </a:schemeClr>
                    </a:solidFill>
                  </a:tcPr>
                </a:tc>
                <a:tc>
                  <a:txBody>
                    <a:bodyPr/>
                    <a:lstStyle/>
                    <a:p>
                      <a:pPr algn="l"/>
                      <a:r>
                        <a:rPr lang="en-US" sz="1400" i="1" dirty="0">
                          <a:latin typeface="Avenir" panose="02000503020000020003" pitchFamily="2" charset="0"/>
                        </a:rPr>
                        <a:t>{201.27.18.6}</a:t>
                      </a:r>
                    </a:p>
                  </a:txBody>
                  <a:tcPr>
                    <a:solidFill>
                      <a:schemeClr val="bg1">
                        <a:lumMod val="95000"/>
                      </a:schemeClr>
                    </a:solidFill>
                  </a:tcPr>
                </a:tc>
                <a:tc>
                  <a:txBody>
                    <a:bodyPr/>
                    <a:lstStyle/>
                    <a:p>
                      <a:pPr algn="l"/>
                      <a:r>
                        <a:rPr lang="en-US" sz="1400" i="1" dirty="0">
                          <a:latin typeface="Avenir" panose="02000503020000020003" pitchFamily="2" charset="0"/>
                        </a:rPr>
                        <a:t>{1m572d}</a:t>
                      </a:r>
                    </a:p>
                  </a:txBody>
                  <a:tcPr>
                    <a:solidFill>
                      <a:schemeClr val="bg1">
                        <a:lumMod val="95000"/>
                      </a:schemeClr>
                    </a:solidFill>
                  </a:tcPr>
                </a:tc>
                <a:tc>
                  <a:txBody>
                    <a:bodyPr/>
                    <a:lstStyle/>
                    <a:p>
                      <a:pPr algn="l"/>
                      <a:r>
                        <a:rPr lang="en-US" sz="1400" i="1" dirty="0">
                          <a:latin typeface="Avenir" panose="02000503020000020003" pitchFamily="2" charset="0"/>
                        </a:rPr>
                        <a:t>{main.jpg}</a:t>
                      </a:r>
                    </a:p>
                  </a:txBody>
                  <a:tcPr>
                    <a:solidFill>
                      <a:schemeClr val="bg1">
                        <a:lumMod val="95000"/>
                      </a:schemeClr>
                    </a:solidFill>
                  </a:tcPr>
                </a:tc>
                <a:extLst>
                  <a:ext uri="{0D108BD9-81ED-4DB2-BD59-A6C34878D82A}">
                    <a16:rowId xmlns:a16="http://schemas.microsoft.com/office/drawing/2014/main" val="4289085999"/>
                  </a:ext>
                </a:extLst>
              </a:tr>
              <a:tr h="565272">
                <a:tc>
                  <a:txBody>
                    <a:bodyPr/>
                    <a:lstStyle/>
                    <a:p>
                      <a:pPr algn="ctr"/>
                      <a:r>
                        <a:rPr lang="en-US" sz="1400" dirty="0">
                          <a:latin typeface="Avenir" panose="02000503020000020003" pitchFamily="2" charset="0"/>
                        </a:rPr>
                        <a:t>3</a:t>
                      </a:r>
                    </a:p>
                  </a:txBody>
                  <a:tcPr>
                    <a:solidFill>
                      <a:schemeClr val="bg1">
                        <a:lumMod val="95000"/>
                      </a:schemeClr>
                    </a:solidFill>
                  </a:tcPr>
                </a:tc>
                <a:tc>
                  <a:txBody>
                    <a:bodyPr/>
                    <a:lstStyle/>
                    <a:p>
                      <a:pPr algn="l"/>
                      <a:r>
                        <a:rPr lang="en-US" sz="1400" i="1" dirty="0">
                          <a:latin typeface="Avenir" panose="02000503020000020003" pitchFamily="2" charset="0"/>
                        </a:rPr>
                        <a:t>{112.11,16.1, 1.2.3.4}</a:t>
                      </a:r>
                    </a:p>
                  </a:txBody>
                  <a:tcPr>
                    <a:solidFill>
                      <a:schemeClr val="bg1">
                        <a:lumMod val="95000"/>
                      </a:schemeClr>
                    </a:solidFill>
                  </a:tcPr>
                </a:tc>
                <a:tc>
                  <a:txBody>
                    <a:bodyPr/>
                    <a:lstStyle/>
                    <a:p>
                      <a:pPr algn="l"/>
                      <a:r>
                        <a:rPr lang="en-US" sz="1400" i="1" dirty="0">
                          <a:latin typeface="Avenir" panose="02000503020000020003" pitchFamily="2" charset="0"/>
                        </a:rPr>
                        <a:t>{a6wu7}</a:t>
                      </a:r>
                    </a:p>
                  </a:txBody>
                  <a:tcPr>
                    <a:solidFill>
                      <a:schemeClr val="bg1">
                        <a:lumMod val="95000"/>
                      </a:schemeClr>
                    </a:solidFill>
                  </a:tcPr>
                </a:tc>
                <a:tc>
                  <a:txBody>
                    <a:bodyPr/>
                    <a:lstStyle/>
                    <a:p>
                      <a:pPr algn="l"/>
                      <a:r>
                        <a:rPr lang="en-US" sz="1400" i="1" dirty="0">
                          <a:latin typeface="Avenir" panose="02000503020000020003" pitchFamily="2" charset="0"/>
                        </a:rPr>
                        <a:t>{Promotion-1.jpg, Cheap-Iphone.jpg}</a:t>
                      </a:r>
                    </a:p>
                  </a:txBody>
                  <a:tcPr>
                    <a:solidFill>
                      <a:schemeClr val="bg1">
                        <a:lumMod val="95000"/>
                      </a:schemeClr>
                    </a:solidFill>
                  </a:tcPr>
                </a:tc>
                <a:extLst>
                  <a:ext uri="{0D108BD9-81ED-4DB2-BD59-A6C34878D82A}">
                    <a16:rowId xmlns:a16="http://schemas.microsoft.com/office/drawing/2014/main" val="4066453813"/>
                  </a:ext>
                </a:extLst>
              </a:tr>
              <a:tr h="565272">
                <a:tc>
                  <a:txBody>
                    <a:bodyPr/>
                    <a:lstStyle/>
                    <a:p>
                      <a:pPr algn="ctr"/>
                      <a:r>
                        <a:rPr lang="en-US" sz="1400" dirty="0">
                          <a:latin typeface="Avenir" panose="02000503020000020003" pitchFamily="2" charset="0"/>
                        </a:rPr>
                        <a:t>4</a:t>
                      </a:r>
                    </a:p>
                  </a:txBody>
                  <a:tcPr>
                    <a:solidFill>
                      <a:schemeClr val="bg1">
                        <a:lumMod val="95000"/>
                      </a:schemeClr>
                    </a:solidFill>
                  </a:tcPr>
                </a:tc>
                <a:tc>
                  <a:txBody>
                    <a:bodyPr/>
                    <a:lstStyle/>
                    <a:p>
                      <a:pPr algn="l"/>
                      <a:r>
                        <a:rPr lang="en-US" sz="1400" i="1" dirty="0">
                          <a:latin typeface="Avenir" panose="02000503020000020003" pitchFamily="2" charset="0"/>
                        </a:rPr>
                        <a:t>{1.2.3.4}</a:t>
                      </a:r>
                    </a:p>
                  </a:txBody>
                  <a:tcPr>
                    <a:solidFill>
                      <a:schemeClr val="bg1">
                        <a:lumMod val="95000"/>
                      </a:schemeClr>
                    </a:solidFill>
                  </a:tcPr>
                </a:tc>
                <a:tc>
                  <a:txBody>
                    <a:bodyPr/>
                    <a:lstStyle/>
                    <a:p>
                      <a:pPr algn="l"/>
                      <a:r>
                        <a:rPr lang="en-US" sz="1400" i="1" dirty="0">
                          <a:latin typeface="Avenir" panose="02000503020000020003" pitchFamily="2" charset="0"/>
                        </a:rPr>
                        <a:t>{a6wu7, b1c45}</a:t>
                      </a:r>
                    </a:p>
                  </a:txBody>
                  <a:tcPr>
                    <a:solidFill>
                      <a:schemeClr val="bg1">
                        <a:lumMod val="95000"/>
                      </a:schemeClr>
                    </a:solidFill>
                  </a:tcPr>
                </a:tc>
                <a:tc>
                  <a:txBody>
                    <a:bodyPr/>
                    <a:lstStyle/>
                    <a:p>
                      <a:pPr algn="l"/>
                      <a:r>
                        <a:rPr lang="en-US" sz="1400" i="1" dirty="0">
                          <a:latin typeface="Avenir" panose="02000503020000020003" pitchFamily="2" charset="0"/>
                        </a:rPr>
                        <a:t>{Cheap-</a:t>
                      </a:r>
                      <a:r>
                        <a:rPr lang="en-US" sz="1400" i="1" dirty="0" err="1">
                          <a:latin typeface="Avenir" panose="02000503020000020003" pitchFamily="2" charset="0"/>
                        </a:rPr>
                        <a:t>Rolex.jpg</a:t>
                      </a:r>
                      <a:r>
                        <a:rPr lang="en-US" sz="1400" i="1" dirty="0">
                          <a:latin typeface="Avenir" panose="02000503020000020003" pitchFamily="2" charset="0"/>
                        </a:rPr>
                        <a:t>}</a:t>
                      </a:r>
                    </a:p>
                  </a:txBody>
                  <a:tcPr>
                    <a:solidFill>
                      <a:schemeClr val="bg1">
                        <a:lumMod val="95000"/>
                      </a:schemeClr>
                    </a:solidFill>
                  </a:tcPr>
                </a:tc>
                <a:extLst>
                  <a:ext uri="{0D108BD9-81ED-4DB2-BD59-A6C34878D82A}">
                    <a16:rowId xmlns:a16="http://schemas.microsoft.com/office/drawing/2014/main" val="877681117"/>
                  </a:ext>
                </a:extLst>
              </a:tr>
            </a:tbl>
          </a:graphicData>
        </a:graphic>
      </p:graphicFrame>
      <p:sp>
        <p:nvSpPr>
          <p:cNvPr id="38" name="Right Arrow 37">
            <a:extLst>
              <a:ext uri="{FF2B5EF4-FFF2-40B4-BE49-F238E27FC236}">
                <a16:creationId xmlns:a16="http://schemas.microsoft.com/office/drawing/2014/main" id="{D6A5B777-2741-E34C-8C35-818F56BCB0E8}"/>
              </a:ext>
            </a:extLst>
          </p:cNvPr>
          <p:cNvSpPr/>
          <p:nvPr/>
        </p:nvSpPr>
        <p:spPr>
          <a:xfrm>
            <a:off x="6150009" y="3841029"/>
            <a:ext cx="617161" cy="369332"/>
          </a:xfrm>
          <a:prstGeom prst="rightArrow">
            <a:avLst>
              <a:gd name="adj1" fmla="val 50000"/>
              <a:gd name="adj2" fmla="val 5270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DDEB7B0F-072F-1B47-BDA6-FAF6440D98A4}"/>
              </a:ext>
            </a:extLst>
          </p:cNvPr>
          <p:cNvGrpSpPr/>
          <p:nvPr/>
        </p:nvGrpSpPr>
        <p:grpSpPr>
          <a:xfrm>
            <a:off x="6632138" y="2369378"/>
            <a:ext cx="5333191" cy="3079929"/>
            <a:chOff x="6632138" y="2408468"/>
            <a:chExt cx="5333191" cy="3079929"/>
          </a:xfrm>
        </p:grpSpPr>
        <p:grpSp>
          <p:nvGrpSpPr>
            <p:cNvPr id="4" name="Group 3">
              <a:extLst>
                <a:ext uri="{FF2B5EF4-FFF2-40B4-BE49-F238E27FC236}">
                  <a16:creationId xmlns:a16="http://schemas.microsoft.com/office/drawing/2014/main" id="{3531F4C6-184E-344B-8C53-D3DCB5970152}"/>
                </a:ext>
              </a:extLst>
            </p:cNvPr>
            <p:cNvGrpSpPr/>
            <p:nvPr/>
          </p:nvGrpSpPr>
          <p:grpSpPr>
            <a:xfrm>
              <a:off x="7058641" y="3136986"/>
              <a:ext cx="1281110" cy="1288775"/>
              <a:chOff x="6874434" y="3639247"/>
              <a:chExt cx="1281110" cy="1288775"/>
            </a:xfrm>
          </p:grpSpPr>
          <p:sp>
            <p:nvSpPr>
              <p:cNvPr id="9" name="Rectangle 8">
                <a:extLst>
                  <a:ext uri="{FF2B5EF4-FFF2-40B4-BE49-F238E27FC236}">
                    <a16:creationId xmlns:a16="http://schemas.microsoft.com/office/drawing/2014/main" id="{6758333F-6B1D-6E4C-86DE-F3BEC82633D2}"/>
                  </a:ext>
                </a:extLst>
              </p:cNvPr>
              <p:cNvSpPr/>
              <p:nvPr/>
            </p:nvSpPr>
            <p:spPr>
              <a:xfrm>
                <a:off x="6874434" y="3639247"/>
                <a:ext cx="1281110" cy="1288775"/>
              </a:xfrm>
              <a:prstGeom prst="rect">
                <a:avLst/>
              </a:prstGeom>
              <a:solidFill>
                <a:schemeClr val="accent4">
                  <a:lumMod val="40000"/>
                  <a:lumOff val="60000"/>
                  <a:alpha val="8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endParaRPr lang="en-US" sz="12397" dirty="0"/>
              </a:p>
            </p:txBody>
          </p:sp>
          <p:grpSp>
            <p:nvGrpSpPr>
              <p:cNvPr id="12" name="Group 11">
                <a:extLst>
                  <a:ext uri="{FF2B5EF4-FFF2-40B4-BE49-F238E27FC236}">
                    <a16:creationId xmlns:a16="http://schemas.microsoft.com/office/drawing/2014/main" id="{9B8F19B0-CCAC-DE4D-B171-0D8E2E622656}"/>
                  </a:ext>
                </a:extLst>
              </p:cNvPr>
              <p:cNvGrpSpPr/>
              <p:nvPr/>
            </p:nvGrpSpPr>
            <p:grpSpPr>
              <a:xfrm>
                <a:off x="6933024" y="3718667"/>
                <a:ext cx="1127313" cy="1148681"/>
                <a:chOff x="6061166" y="1447867"/>
                <a:chExt cx="536330" cy="546496"/>
              </a:xfrm>
            </p:grpSpPr>
            <p:sp>
              <p:nvSpPr>
                <p:cNvPr id="13" name="Oval 12">
                  <a:extLst>
                    <a:ext uri="{FF2B5EF4-FFF2-40B4-BE49-F238E27FC236}">
                      <a16:creationId xmlns:a16="http://schemas.microsoft.com/office/drawing/2014/main" id="{439CEB85-63C3-6F42-BF27-8A180D0B1CD7}"/>
                    </a:ext>
                  </a:extLst>
                </p:cNvPr>
                <p:cNvSpPr/>
                <p:nvPr/>
              </p:nvSpPr>
              <p:spPr>
                <a:xfrm>
                  <a:off x="6271118" y="1447867"/>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0</a:t>
                  </a:r>
                </a:p>
              </p:txBody>
            </p:sp>
            <p:sp>
              <p:nvSpPr>
                <p:cNvPr id="14" name="Oval 13">
                  <a:extLst>
                    <a:ext uri="{FF2B5EF4-FFF2-40B4-BE49-F238E27FC236}">
                      <a16:creationId xmlns:a16="http://schemas.microsoft.com/office/drawing/2014/main" id="{1379B924-7751-1D45-A3A8-2FB051AA484B}"/>
                    </a:ext>
                  </a:extLst>
                </p:cNvPr>
                <p:cNvSpPr/>
                <p:nvPr/>
              </p:nvSpPr>
              <p:spPr>
                <a:xfrm>
                  <a:off x="6463650" y="163010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4</a:t>
                  </a:r>
                </a:p>
              </p:txBody>
            </p:sp>
            <p:sp>
              <p:nvSpPr>
                <p:cNvPr id="15" name="Oval 14">
                  <a:extLst>
                    <a:ext uri="{FF2B5EF4-FFF2-40B4-BE49-F238E27FC236}">
                      <a16:creationId xmlns:a16="http://schemas.microsoft.com/office/drawing/2014/main" id="{A61A538E-D05B-5349-A63B-B51950BDD184}"/>
                    </a:ext>
                  </a:extLst>
                </p:cNvPr>
                <p:cNvSpPr/>
                <p:nvPr/>
              </p:nvSpPr>
              <p:spPr>
                <a:xfrm>
                  <a:off x="6061166" y="1636953"/>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16" name="Oval 15">
                  <a:extLst>
                    <a:ext uri="{FF2B5EF4-FFF2-40B4-BE49-F238E27FC236}">
                      <a16:creationId xmlns:a16="http://schemas.microsoft.com/office/drawing/2014/main" id="{A94A38A0-028E-154C-93FB-6EC29E566BF5}"/>
                    </a:ext>
                  </a:extLst>
                </p:cNvPr>
                <p:cNvSpPr/>
                <p:nvPr/>
              </p:nvSpPr>
              <p:spPr>
                <a:xfrm>
                  <a:off x="6156331" y="186717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17" name="Oval 16">
                  <a:extLst>
                    <a:ext uri="{FF2B5EF4-FFF2-40B4-BE49-F238E27FC236}">
                      <a16:creationId xmlns:a16="http://schemas.microsoft.com/office/drawing/2014/main" id="{F3DA6C3A-4825-E447-9FF7-3241E3F22BE4}"/>
                    </a:ext>
                  </a:extLst>
                </p:cNvPr>
                <p:cNvSpPr/>
                <p:nvPr/>
              </p:nvSpPr>
              <p:spPr>
                <a:xfrm>
                  <a:off x="6404964" y="186717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3</a:t>
                  </a:r>
                </a:p>
              </p:txBody>
            </p:sp>
            <p:cxnSp>
              <p:nvCxnSpPr>
                <p:cNvPr id="18" name="Straight Connector 17">
                  <a:extLst>
                    <a:ext uri="{FF2B5EF4-FFF2-40B4-BE49-F238E27FC236}">
                      <a16:creationId xmlns:a16="http://schemas.microsoft.com/office/drawing/2014/main" id="{44244100-4D3D-3E45-9A98-2A5DCD94B3E9}"/>
                    </a:ext>
                  </a:extLst>
                </p:cNvPr>
                <p:cNvCxnSpPr>
                  <a:cxnSpLocks/>
                  <a:stCxn id="13" idx="5"/>
                  <a:endCxn id="14" idx="1"/>
                </p:cNvCxnSpPr>
                <p:nvPr/>
              </p:nvCxnSpPr>
              <p:spPr>
                <a:xfrm>
                  <a:off x="6385363" y="1556434"/>
                  <a:ext cx="97889" cy="922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48555E-D8E5-424E-B5EA-2A068F25DDA6}"/>
                    </a:ext>
                  </a:extLst>
                </p:cNvPr>
                <p:cNvCxnSpPr>
                  <a:cxnSpLocks/>
                  <a:stCxn id="14" idx="4"/>
                </p:cNvCxnSpPr>
                <p:nvPr/>
              </p:nvCxnSpPr>
              <p:spPr>
                <a:xfrm flipH="1">
                  <a:off x="6483251" y="1757293"/>
                  <a:ext cx="47322" cy="10987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7" name="Group 46">
              <a:extLst>
                <a:ext uri="{FF2B5EF4-FFF2-40B4-BE49-F238E27FC236}">
                  <a16:creationId xmlns:a16="http://schemas.microsoft.com/office/drawing/2014/main" id="{0B61B1BB-87A8-3649-BF67-5D2928D2269A}"/>
                </a:ext>
              </a:extLst>
            </p:cNvPr>
            <p:cNvGrpSpPr/>
            <p:nvPr/>
          </p:nvGrpSpPr>
          <p:grpSpPr>
            <a:xfrm>
              <a:off x="10196141" y="3129085"/>
              <a:ext cx="1281110" cy="1288775"/>
              <a:chOff x="10196141" y="3129085"/>
              <a:chExt cx="1281110" cy="1288775"/>
            </a:xfrm>
          </p:grpSpPr>
          <p:sp>
            <p:nvSpPr>
              <p:cNvPr id="10" name="Rectangle 9">
                <a:extLst>
                  <a:ext uri="{FF2B5EF4-FFF2-40B4-BE49-F238E27FC236}">
                    <a16:creationId xmlns:a16="http://schemas.microsoft.com/office/drawing/2014/main" id="{5D49532C-3ABF-5B4F-937F-960E9D505B4C}"/>
                  </a:ext>
                </a:extLst>
              </p:cNvPr>
              <p:cNvSpPr/>
              <p:nvPr/>
            </p:nvSpPr>
            <p:spPr>
              <a:xfrm>
                <a:off x="10196141" y="3129085"/>
                <a:ext cx="1281110" cy="1288775"/>
              </a:xfrm>
              <a:prstGeom prst="rect">
                <a:avLst/>
              </a:prstGeom>
              <a:solidFill>
                <a:schemeClr val="accent6">
                  <a:lumMod val="40000"/>
                  <a:lumOff val="60000"/>
                  <a:alpha val="8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endParaRPr lang="en-US" sz="12397" dirty="0">
                  <a:solidFill>
                    <a:schemeClr val="bg1"/>
                  </a:solidFill>
                </a:endParaRPr>
              </a:p>
            </p:txBody>
          </p:sp>
          <p:grpSp>
            <p:nvGrpSpPr>
              <p:cNvPr id="20" name="Group 19">
                <a:extLst>
                  <a:ext uri="{FF2B5EF4-FFF2-40B4-BE49-F238E27FC236}">
                    <a16:creationId xmlns:a16="http://schemas.microsoft.com/office/drawing/2014/main" id="{F5E8CCD5-BEDB-C84B-9B8A-59AA654AD224}"/>
                  </a:ext>
                </a:extLst>
              </p:cNvPr>
              <p:cNvGrpSpPr/>
              <p:nvPr/>
            </p:nvGrpSpPr>
            <p:grpSpPr>
              <a:xfrm>
                <a:off x="10278674" y="3181606"/>
                <a:ext cx="1127313" cy="1148681"/>
                <a:chOff x="6061166" y="1447867"/>
                <a:chExt cx="536330" cy="546496"/>
              </a:xfrm>
            </p:grpSpPr>
            <p:sp>
              <p:nvSpPr>
                <p:cNvPr id="21" name="Oval 20">
                  <a:extLst>
                    <a:ext uri="{FF2B5EF4-FFF2-40B4-BE49-F238E27FC236}">
                      <a16:creationId xmlns:a16="http://schemas.microsoft.com/office/drawing/2014/main" id="{C00AE5CB-340F-D049-A692-6D61E4876F21}"/>
                    </a:ext>
                  </a:extLst>
                </p:cNvPr>
                <p:cNvSpPr/>
                <p:nvPr/>
              </p:nvSpPr>
              <p:spPr>
                <a:xfrm>
                  <a:off x="6271117" y="1447867"/>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0</a:t>
                  </a:r>
                </a:p>
              </p:txBody>
            </p:sp>
            <p:sp>
              <p:nvSpPr>
                <p:cNvPr id="22" name="Oval 21">
                  <a:extLst>
                    <a:ext uri="{FF2B5EF4-FFF2-40B4-BE49-F238E27FC236}">
                      <a16:creationId xmlns:a16="http://schemas.microsoft.com/office/drawing/2014/main" id="{7530E6A8-8830-4445-8C60-0ACD55D90130}"/>
                    </a:ext>
                  </a:extLst>
                </p:cNvPr>
                <p:cNvSpPr/>
                <p:nvPr/>
              </p:nvSpPr>
              <p:spPr>
                <a:xfrm>
                  <a:off x="6463650" y="163010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4</a:t>
                  </a:r>
                </a:p>
              </p:txBody>
            </p:sp>
            <p:sp>
              <p:nvSpPr>
                <p:cNvPr id="23" name="Oval 22">
                  <a:extLst>
                    <a:ext uri="{FF2B5EF4-FFF2-40B4-BE49-F238E27FC236}">
                      <a16:creationId xmlns:a16="http://schemas.microsoft.com/office/drawing/2014/main" id="{66FC933A-27E6-384D-A738-C2B8BEE4A528}"/>
                    </a:ext>
                  </a:extLst>
                </p:cNvPr>
                <p:cNvSpPr/>
                <p:nvPr/>
              </p:nvSpPr>
              <p:spPr>
                <a:xfrm>
                  <a:off x="6061166" y="1636953"/>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24" name="Oval 23">
                  <a:extLst>
                    <a:ext uri="{FF2B5EF4-FFF2-40B4-BE49-F238E27FC236}">
                      <a16:creationId xmlns:a16="http://schemas.microsoft.com/office/drawing/2014/main" id="{58BC36D1-1138-3E4D-BC2D-80D5B21EE562}"/>
                    </a:ext>
                  </a:extLst>
                </p:cNvPr>
                <p:cNvSpPr/>
                <p:nvPr/>
              </p:nvSpPr>
              <p:spPr>
                <a:xfrm>
                  <a:off x="6156331" y="186717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25" name="Oval 24">
                  <a:extLst>
                    <a:ext uri="{FF2B5EF4-FFF2-40B4-BE49-F238E27FC236}">
                      <a16:creationId xmlns:a16="http://schemas.microsoft.com/office/drawing/2014/main" id="{4249E298-F8A2-F142-9E55-6EC4874E8E37}"/>
                    </a:ext>
                  </a:extLst>
                </p:cNvPr>
                <p:cNvSpPr/>
                <p:nvPr/>
              </p:nvSpPr>
              <p:spPr>
                <a:xfrm>
                  <a:off x="6404964" y="186717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3</a:t>
                  </a:r>
                </a:p>
              </p:txBody>
            </p:sp>
          </p:grpSp>
        </p:grpSp>
        <p:grpSp>
          <p:nvGrpSpPr>
            <p:cNvPr id="45" name="Group 44">
              <a:extLst>
                <a:ext uri="{FF2B5EF4-FFF2-40B4-BE49-F238E27FC236}">
                  <a16:creationId xmlns:a16="http://schemas.microsoft.com/office/drawing/2014/main" id="{FEED490B-449D-F14C-BA6D-F71984227C02}"/>
                </a:ext>
              </a:extLst>
            </p:cNvPr>
            <p:cNvGrpSpPr/>
            <p:nvPr/>
          </p:nvGrpSpPr>
          <p:grpSpPr>
            <a:xfrm>
              <a:off x="8632590" y="3128078"/>
              <a:ext cx="1281110" cy="1288775"/>
              <a:chOff x="8632590" y="3128078"/>
              <a:chExt cx="1281110" cy="1288775"/>
            </a:xfrm>
          </p:grpSpPr>
          <p:sp>
            <p:nvSpPr>
              <p:cNvPr id="11" name="Rectangle 10">
                <a:extLst>
                  <a:ext uri="{FF2B5EF4-FFF2-40B4-BE49-F238E27FC236}">
                    <a16:creationId xmlns:a16="http://schemas.microsoft.com/office/drawing/2014/main" id="{70C18198-4517-9346-9304-3EAA220C969D}"/>
                  </a:ext>
                </a:extLst>
              </p:cNvPr>
              <p:cNvSpPr/>
              <p:nvPr/>
            </p:nvSpPr>
            <p:spPr>
              <a:xfrm>
                <a:off x="8632590" y="3128078"/>
                <a:ext cx="1281110" cy="1288775"/>
              </a:xfrm>
              <a:prstGeom prst="rect">
                <a:avLst/>
              </a:prstGeom>
              <a:solidFill>
                <a:schemeClr val="accent5">
                  <a:lumMod val="40000"/>
                  <a:lumOff val="60000"/>
                  <a:alpha val="8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endParaRPr lang="en-US" sz="12397" dirty="0"/>
              </a:p>
            </p:txBody>
          </p:sp>
          <p:grpSp>
            <p:nvGrpSpPr>
              <p:cNvPr id="26" name="Group 25">
                <a:extLst>
                  <a:ext uri="{FF2B5EF4-FFF2-40B4-BE49-F238E27FC236}">
                    <a16:creationId xmlns:a16="http://schemas.microsoft.com/office/drawing/2014/main" id="{E384DF7C-6B99-BB45-B18E-A6D403ACC4BA}"/>
                  </a:ext>
                </a:extLst>
              </p:cNvPr>
              <p:cNvGrpSpPr/>
              <p:nvPr/>
            </p:nvGrpSpPr>
            <p:grpSpPr>
              <a:xfrm>
                <a:off x="8716766" y="3194294"/>
                <a:ext cx="1127313" cy="1148681"/>
                <a:chOff x="6061166" y="1447867"/>
                <a:chExt cx="536330" cy="546496"/>
              </a:xfrm>
            </p:grpSpPr>
            <p:sp>
              <p:nvSpPr>
                <p:cNvPr id="27" name="Oval 26">
                  <a:extLst>
                    <a:ext uri="{FF2B5EF4-FFF2-40B4-BE49-F238E27FC236}">
                      <a16:creationId xmlns:a16="http://schemas.microsoft.com/office/drawing/2014/main" id="{551CE9E7-D831-1443-858C-EA928C887699}"/>
                    </a:ext>
                  </a:extLst>
                </p:cNvPr>
                <p:cNvSpPr/>
                <p:nvPr/>
              </p:nvSpPr>
              <p:spPr>
                <a:xfrm>
                  <a:off x="6271118" y="1447867"/>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0</a:t>
                  </a:r>
                </a:p>
              </p:txBody>
            </p:sp>
            <p:sp>
              <p:nvSpPr>
                <p:cNvPr id="28" name="Oval 27">
                  <a:extLst>
                    <a:ext uri="{FF2B5EF4-FFF2-40B4-BE49-F238E27FC236}">
                      <a16:creationId xmlns:a16="http://schemas.microsoft.com/office/drawing/2014/main" id="{C2D1340F-7309-E64D-B125-CF21E91340AF}"/>
                    </a:ext>
                  </a:extLst>
                </p:cNvPr>
                <p:cNvSpPr/>
                <p:nvPr/>
              </p:nvSpPr>
              <p:spPr>
                <a:xfrm>
                  <a:off x="6463650" y="163010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4</a:t>
                  </a:r>
                </a:p>
              </p:txBody>
            </p:sp>
            <p:sp>
              <p:nvSpPr>
                <p:cNvPr id="29" name="Oval 28">
                  <a:extLst>
                    <a:ext uri="{FF2B5EF4-FFF2-40B4-BE49-F238E27FC236}">
                      <a16:creationId xmlns:a16="http://schemas.microsoft.com/office/drawing/2014/main" id="{6B01C835-FD43-9947-A0B3-82CA02261990}"/>
                    </a:ext>
                  </a:extLst>
                </p:cNvPr>
                <p:cNvSpPr/>
                <p:nvPr/>
              </p:nvSpPr>
              <p:spPr>
                <a:xfrm>
                  <a:off x="6061166" y="1636953"/>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1</a:t>
                  </a:r>
                </a:p>
              </p:txBody>
            </p:sp>
            <p:sp>
              <p:nvSpPr>
                <p:cNvPr id="30" name="Oval 29">
                  <a:extLst>
                    <a:ext uri="{FF2B5EF4-FFF2-40B4-BE49-F238E27FC236}">
                      <a16:creationId xmlns:a16="http://schemas.microsoft.com/office/drawing/2014/main" id="{7AE189C8-AA07-7A4D-B193-8E99B66150B9}"/>
                    </a:ext>
                  </a:extLst>
                </p:cNvPr>
                <p:cNvSpPr/>
                <p:nvPr/>
              </p:nvSpPr>
              <p:spPr>
                <a:xfrm>
                  <a:off x="6156331" y="186717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2</a:t>
                  </a:r>
                </a:p>
              </p:txBody>
            </p:sp>
            <p:sp>
              <p:nvSpPr>
                <p:cNvPr id="31" name="Oval 30">
                  <a:extLst>
                    <a:ext uri="{FF2B5EF4-FFF2-40B4-BE49-F238E27FC236}">
                      <a16:creationId xmlns:a16="http://schemas.microsoft.com/office/drawing/2014/main" id="{AC1E4C0F-7533-3D4C-BE0D-06D9F93CB9C6}"/>
                    </a:ext>
                  </a:extLst>
                </p:cNvPr>
                <p:cNvSpPr/>
                <p:nvPr/>
              </p:nvSpPr>
              <p:spPr>
                <a:xfrm>
                  <a:off x="6404964" y="1867171"/>
                  <a:ext cx="133846" cy="127192"/>
                </a:xfrm>
                <a:prstGeom prst="ellipse">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8545" tIns="69273" rIns="138545" bIns="69273" numCol="1" spcCol="0" rtlCol="0" fromWordArt="0" anchor="ctr" anchorCtr="0" forceAA="0" compatLnSpc="1">
                  <a:prstTxWarp prst="textNoShape">
                    <a:avLst/>
                  </a:prstTxWarp>
                  <a:noAutofit/>
                </a:bodyPr>
                <a:lstStyle/>
                <a:p>
                  <a:pPr algn="ctr"/>
                  <a:r>
                    <a:rPr lang="en-US" dirty="0">
                      <a:solidFill>
                        <a:schemeClr val="bg1"/>
                      </a:solidFill>
                    </a:rPr>
                    <a:t>3</a:t>
                  </a:r>
                </a:p>
              </p:txBody>
            </p:sp>
            <p:cxnSp>
              <p:nvCxnSpPr>
                <p:cNvPr id="32" name="Straight Connector 31">
                  <a:extLst>
                    <a:ext uri="{FF2B5EF4-FFF2-40B4-BE49-F238E27FC236}">
                      <a16:creationId xmlns:a16="http://schemas.microsoft.com/office/drawing/2014/main" id="{E0370800-2C6A-9444-B57E-2C517E9741D3}"/>
                    </a:ext>
                  </a:extLst>
                </p:cNvPr>
                <p:cNvCxnSpPr>
                  <a:cxnSpLocks/>
                  <a:stCxn id="27" idx="5"/>
                  <a:endCxn id="28" idx="1"/>
                </p:cNvCxnSpPr>
                <p:nvPr/>
              </p:nvCxnSpPr>
              <p:spPr>
                <a:xfrm>
                  <a:off x="6385363" y="1556434"/>
                  <a:ext cx="97889" cy="922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33" name="Straight Connector 32">
              <a:extLst>
                <a:ext uri="{FF2B5EF4-FFF2-40B4-BE49-F238E27FC236}">
                  <a16:creationId xmlns:a16="http://schemas.microsoft.com/office/drawing/2014/main" id="{013097BF-63F2-414E-88AB-D4B7D035417F}"/>
                </a:ext>
              </a:extLst>
            </p:cNvPr>
            <p:cNvCxnSpPr>
              <a:cxnSpLocks/>
              <a:stCxn id="13" idx="4"/>
              <a:endCxn id="17" idx="1"/>
            </p:cNvCxnSpPr>
            <p:nvPr/>
          </p:nvCxnSpPr>
          <p:spPr>
            <a:xfrm>
              <a:off x="7699195" y="3483751"/>
              <a:ext cx="181866" cy="6531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8A38A8C-B94B-DE48-BC83-6EE3F989B91D}"/>
                </a:ext>
              </a:extLst>
            </p:cNvPr>
            <p:cNvCxnSpPr>
              <a:cxnSpLocks/>
              <a:stCxn id="28" idx="4"/>
              <a:endCxn id="31" idx="0"/>
            </p:cNvCxnSpPr>
            <p:nvPr/>
          </p:nvCxnSpPr>
          <p:spPr>
            <a:xfrm flipH="1">
              <a:off x="9580063" y="3844678"/>
              <a:ext cx="123352" cy="23095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961E75B-1E80-114A-AC4B-AB8257940597}"/>
                </a:ext>
              </a:extLst>
            </p:cNvPr>
            <p:cNvCxnSpPr>
              <a:cxnSpLocks/>
              <a:stCxn id="21" idx="4"/>
              <a:endCxn id="25" idx="1"/>
            </p:cNvCxnSpPr>
            <p:nvPr/>
          </p:nvCxnSpPr>
          <p:spPr>
            <a:xfrm>
              <a:off x="10860638" y="3448951"/>
              <a:ext cx="181866" cy="6531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06831194-0264-1A41-AE28-81F4531C7F58}"/>
                </a:ext>
              </a:extLst>
            </p:cNvPr>
            <p:cNvSpPr/>
            <p:nvPr/>
          </p:nvSpPr>
          <p:spPr>
            <a:xfrm>
              <a:off x="7488083" y="4631818"/>
              <a:ext cx="492443" cy="369332"/>
            </a:xfrm>
            <a:prstGeom prst="rect">
              <a:avLst/>
            </a:prstGeom>
          </p:spPr>
          <p:txBody>
            <a:bodyPr wrap="none">
              <a:spAutoFit/>
            </a:bodyPr>
            <a:lstStyle/>
            <a:p>
              <a:pPr algn="ctr"/>
              <a:r>
                <a:rPr lang="en-US" b="1" dirty="0">
                  <a:latin typeface="Avenir" panose="02000503020000020003" pitchFamily="2" charset="0"/>
                </a:rPr>
                <a:t>IPs</a:t>
              </a:r>
            </a:p>
          </p:txBody>
        </p:sp>
        <p:sp>
          <p:nvSpPr>
            <p:cNvPr id="40" name="Rectangle 39">
              <a:extLst>
                <a:ext uri="{FF2B5EF4-FFF2-40B4-BE49-F238E27FC236}">
                  <a16:creationId xmlns:a16="http://schemas.microsoft.com/office/drawing/2014/main" id="{74236914-B8FF-8049-93D5-A74EC84D34B2}"/>
                </a:ext>
              </a:extLst>
            </p:cNvPr>
            <p:cNvSpPr/>
            <p:nvPr/>
          </p:nvSpPr>
          <p:spPr>
            <a:xfrm>
              <a:off x="10400662" y="4617453"/>
              <a:ext cx="881973" cy="369332"/>
            </a:xfrm>
            <a:prstGeom prst="rect">
              <a:avLst/>
            </a:prstGeom>
          </p:spPr>
          <p:txBody>
            <a:bodyPr wrap="none">
              <a:spAutoFit/>
            </a:bodyPr>
            <a:lstStyle/>
            <a:p>
              <a:pPr algn="ctr"/>
              <a:r>
                <a:rPr lang="en-US" b="1" dirty="0">
                  <a:latin typeface="Avenir" panose="02000503020000020003" pitchFamily="2" charset="0"/>
                </a:rPr>
                <a:t>Assets</a:t>
              </a:r>
            </a:p>
          </p:txBody>
        </p:sp>
        <p:sp>
          <p:nvSpPr>
            <p:cNvPr id="41" name="Rectangle 40">
              <a:extLst>
                <a:ext uri="{FF2B5EF4-FFF2-40B4-BE49-F238E27FC236}">
                  <a16:creationId xmlns:a16="http://schemas.microsoft.com/office/drawing/2014/main" id="{908DCF71-1027-E845-B2A3-96C968C23633}"/>
                </a:ext>
              </a:extLst>
            </p:cNvPr>
            <p:cNvSpPr/>
            <p:nvPr/>
          </p:nvSpPr>
          <p:spPr>
            <a:xfrm>
              <a:off x="8690230" y="4617453"/>
              <a:ext cx="1217000" cy="369332"/>
            </a:xfrm>
            <a:prstGeom prst="rect">
              <a:avLst/>
            </a:prstGeom>
          </p:spPr>
          <p:txBody>
            <a:bodyPr wrap="none">
              <a:spAutoFit/>
            </a:bodyPr>
            <a:lstStyle/>
            <a:p>
              <a:pPr algn="ctr"/>
              <a:r>
                <a:rPr lang="en-US" b="1" dirty="0">
                  <a:latin typeface="Avenir" panose="02000503020000020003" pitchFamily="2" charset="0"/>
                </a:rPr>
                <a:t>URL Hash</a:t>
              </a:r>
            </a:p>
          </p:txBody>
        </p:sp>
        <p:sp>
          <p:nvSpPr>
            <p:cNvPr id="42" name="Rectangle 41">
              <a:extLst>
                <a:ext uri="{FF2B5EF4-FFF2-40B4-BE49-F238E27FC236}">
                  <a16:creationId xmlns:a16="http://schemas.microsoft.com/office/drawing/2014/main" id="{F1512F47-15E0-8245-8B9C-226DCBFE6A29}"/>
                </a:ext>
              </a:extLst>
            </p:cNvPr>
            <p:cNvSpPr/>
            <p:nvPr/>
          </p:nvSpPr>
          <p:spPr>
            <a:xfrm>
              <a:off x="8221547" y="2408468"/>
              <a:ext cx="2154372" cy="369332"/>
            </a:xfrm>
            <a:prstGeom prst="rect">
              <a:avLst/>
            </a:prstGeom>
          </p:spPr>
          <p:txBody>
            <a:bodyPr wrap="none">
              <a:spAutoFit/>
            </a:bodyPr>
            <a:lstStyle/>
            <a:p>
              <a:pPr algn="ctr"/>
              <a:r>
                <a:rPr lang="en-US" b="1" dirty="0">
                  <a:latin typeface="Avenir" panose="02000503020000020003" pitchFamily="2" charset="0"/>
                </a:rPr>
                <a:t>Multi-View Graph </a:t>
              </a:r>
            </a:p>
          </p:txBody>
        </p:sp>
        <p:sp>
          <p:nvSpPr>
            <p:cNvPr id="43" name="Rectangle 42">
              <a:extLst>
                <a:ext uri="{FF2B5EF4-FFF2-40B4-BE49-F238E27FC236}">
                  <a16:creationId xmlns:a16="http://schemas.microsoft.com/office/drawing/2014/main" id="{6DCB94A3-2F25-2243-8749-A248B34C1A85}"/>
                </a:ext>
              </a:extLst>
            </p:cNvPr>
            <p:cNvSpPr/>
            <p:nvPr/>
          </p:nvSpPr>
          <p:spPr>
            <a:xfrm>
              <a:off x="6632138" y="5119065"/>
              <a:ext cx="5333191" cy="369332"/>
            </a:xfrm>
            <a:prstGeom prst="rect">
              <a:avLst/>
            </a:prstGeom>
          </p:spPr>
          <p:txBody>
            <a:bodyPr wrap="none">
              <a:spAutoFit/>
            </a:bodyPr>
            <a:lstStyle/>
            <a:p>
              <a:pPr algn="ctr"/>
              <a:r>
                <a:rPr lang="en-US" b="1" dirty="0">
                  <a:latin typeface="Avenir" panose="02000503020000020003" pitchFamily="2" charset="0"/>
                </a:rPr>
                <a:t>Entity </a:t>
              </a:r>
              <a:r>
                <a:rPr lang="en-US" b="1" dirty="0">
                  <a:latin typeface="Avenir" panose="02000503020000020003" pitchFamily="2" charset="0"/>
                  <a:sym typeface="Wingdings" pitchFamily="2" charset="2"/>
                </a:rPr>
                <a:t> Node</a:t>
              </a:r>
              <a:r>
                <a:rPr lang="en-US" b="1" dirty="0">
                  <a:latin typeface="Avenir" panose="02000503020000020003" pitchFamily="2" charset="0"/>
                </a:rPr>
                <a:t>, Shared Attribute Value </a:t>
              </a:r>
              <a:r>
                <a:rPr lang="en-US" b="1" dirty="0">
                  <a:latin typeface="Avenir" panose="02000503020000020003" pitchFamily="2" charset="0"/>
                  <a:sym typeface="Wingdings" pitchFamily="2" charset="2"/>
                </a:rPr>
                <a:t> Edge</a:t>
              </a:r>
              <a:endParaRPr lang="en-US" b="1" dirty="0">
                <a:latin typeface="Avenir" panose="02000503020000020003" pitchFamily="2" charset="0"/>
              </a:endParaRPr>
            </a:p>
          </p:txBody>
        </p:sp>
      </p:grpSp>
      <p:sp>
        <p:nvSpPr>
          <p:cNvPr id="44" name="Rectangle 43">
            <a:extLst>
              <a:ext uri="{FF2B5EF4-FFF2-40B4-BE49-F238E27FC236}">
                <a16:creationId xmlns:a16="http://schemas.microsoft.com/office/drawing/2014/main" id="{D3CFB062-E5B8-D24C-816E-3028F141C274}"/>
              </a:ext>
            </a:extLst>
          </p:cNvPr>
          <p:cNvSpPr/>
          <p:nvPr/>
        </p:nvSpPr>
        <p:spPr>
          <a:xfrm>
            <a:off x="348649" y="5989616"/>
            <a:ext cx="10933986" cy="461665"/>
          </a:xfrm>
          <a:prstGeom prst="rect">
            <a:avLst/>
          </a:prstGeom>
        </p:spPr>
        <p:txBody>
          <a:bodyPr wrap="square">
            <a:spAutoFit/>
          </a:bodyPr>
          <a:lstStyle/>
          <a:p>
            <a:pPr marL="609585" indent="-440256">
              <a:buClr>
                <a:schemeClr val="dk1"/>
              </a:buClr>
              <a:buSzPts val="1600"/>
              <a:buFont typeface="Avenir"/>
              <a:buChar char="●"/>
            </a:pPr>
            <a:r>
              <a:rPr lang="en-US" sz="2400" b="1" dirty="0">
                <a:solidFill>
                  <a:schemeClr val="dk1"/>
                </a:solidFill>
                <a:latin typeface="Avenir"/>
                <a:ea typeface="Avenir"/>
                <a:cs typeface="Avenir"/>
                <a:sym typeface="Avenir"/>
              </a:rPr>
              <a:t>Output: </a:t>
            </a:r>
            <a:r>
              <a:rPr lang="en-US" sz="2400" dirty="0">
                <a:solidFill>
                  <a:schemeClr val="dk1"/>
                </a:solidFill>
                <a:latin typeface="Avenir"/>
                <a:ea typeface="Avenir"/>
                <a:cs typeface="Avenir"/>
                <a:sym typeface="Avenir"/>
              </a:rPr>
              <a:t>highly</a:t>
            </a:r>
            <a:r>
              <a:rPr lang="en-US" sz="2400" b="1" dirty="0">
                <a:solidFill>
                  <a:schemeClr val="dk1"/>
                </a:solidFill>
                <a:latin typeface="Avenir"/>
                <a:ea typeface="Avenir"/>
                <a:cs typeface="Avenir"/>
                <a:sym typeface="Avenir"/>
              </a:rPr>
              <a:t> </a:t>
            </a:r>
            <a:r>
              <a:rPr lang="en-US" sz="2400" dirty="0">
                <a:solidFill>
                  <a:schemeClr val="dk1"/>
                </a:solidFill>
                <a:latin typeface="Avenir"/>
                <a:ea typeface="Avenir"/>
                <a:cs typeface="Avenir"/>
                <a:sym typeface="Avenir"/>
              </a:rPr>
              <a:t>synchronous </a:t>
            </a:r>
            <a:r>
              <a:rPr lang="en-US" sz="2400" b="1" dirty="0">
                <a:solidFill>
                  <a:schemeClr val="dk1"/>
                </a:solidFill>
                <a:latin typeface="Avenir"/>
                <a:ea typeface="Avenir"/>
                <a:cs typeface="Avenir"/>
                <a:sym typeface="Avenir"/>
              </a:rPr>
              <a:t>sub-graphs </a:t>
            </a:r>
            <a:r>
              <a:rPr lang="en-US" sz="2400" dirty="0">
                <a:solidFill>
                  <a:schemeClr val="dk1"/>
                </a:solidFill>
                <a:latin typeface="Avenir"/>
                <a:ea typeface="Avenir"/>
                <a:cs typeface="Avenir"/>
                <a:sym typeface="Avenir"/>
              </a:rPr>
              <a:t>and</a:t>
            </a:r>
            <a:r>
              <a:rPr lang="en-US" sz="2400" b="1" dirty="0">
                <a:solidFill>
                  <a:schemeClr val="dk1"/>
                </a:solidFill>
                <a:latin typeface="Avenir"/>
                <a:ea typeface="Avenir"/>
                <a:cs typeface="Avenir"/>
                <a:sym typeface="Avenir"/>
              </a:rPr>
              <a:t> views</a:t>
            </a:r>
          </a:p>
        </p:txBody>
      </p:sp>
      <p:grpSp>
        <p:nvGrpSpPr>
          <p:cNvPr id="58" name="Group 57">
            <a:extLst>
              <a:ext uri="{FF2B5EF4-FFF2-40B4-BE49-F238E27FC236}">
                <a16:creationId xmlns:a16="http://schemas.microsoft.com/office/drawing/2014/main" id="{EDFC530E-2D4F-ED49-B8B1-680BBD80C786}"/>
              </a:ext>
            </a:extLst>
          </p:cNvPr>
          <p:cNvGrpSpPr/>
          <p:nvPr/>
        </p:nvGrpSpPr>
        <p:grpSpPr>
          <a:xfrm>
            <a:off x="7476096" y="2950498"/>
            <a:ext cx="2469074" cy="1579777"/>
            <a:chOff x="7476096" y="2950498"/>
            <a:chExt cx="2469074" cy="1579777"/>
          </a:xfrm>
        </p:grpSpPr>
        <p:sp>
          <p:nvSpPr>
            <p:cNvPr id="49" name="Oval 48">
              <a:extLst>
                <a:ext uri="{FF2B5EF4-FFF2-40B4-BE49-F238E27FC236}">
                  <a16:creationId xmlns:a16="http://schemas.microsoft.com/office/drawing/2014/main" id="{BB260ECC-CB16-154B-8DF9-779CCC97D733}"/>
                </a:ext>
              </a:extLst>
            </p:cNvPr>
            <p:cNvSpPr/>
            <p:nvPr/>
          </p:nvSpPr>
          <p:spPr>
            <a:xfrm rot="4042116">
              <a:off x="8735364" y="3320470"/>
              <a:ext cx="1579777" cy="839834"/>
            </a:xfrm>
            <a:prstGeom prst="ellipse">
              <a:avLst/>
            </a:prstGeom>
            <a:noFill/>
            <a:ln w="38100">
              <a:solidFill>
                <a:srgbClr val="FF0000">
                  <a:alpha val="7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 </a:t>
              </a:r>
            </a:p>
          </p:txBody>
        </p:sp>
        <p:sp>
          <p:nvSpPr>
            <p:cNvPr id="50" name="Oval 49">
              <a:extLst>
                <a:ext uri="{FF2B5EF4-FFF2-40B4-BE49-F238E27FC236}">
                  <a16:creationId xmlns:a16="http://schemas.microsoft.com/office/drawing/2014/main" id="{AAA6D8D1-0AAC-6B43-BC99-CEE858E797DB}"/>
                </a:ext>
              </a:extLst>
            </p:cNvPr>
            <p:cNvSpPr/>
            <p:nvPr/>
          </p:nvSpPr>
          <p:spPr>
            <a:xfrm rot="4042116">
              <a:off x="7177491" y="3313458"/>
              <a:ext cx="1437043" cy="839834"/>
            </a:xfrm>
            <a:prstGeom prst="ellipse">
              <a:avLst/>
            </a:prstGeom>
            <a:noFill/>
            <a:ln w="38100">
              <a:solidFill>
                <a:srgbClr val="FF0000">
                  <a:alpha val="7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 </a:t>
              </a:r>
            </a:p>
          </p:txBody>
        </p:sp>
      </p:grpSp>
      <p:grpSp>
        <p:nvGrpSpPr>
          <p:cNvPr id="62" name="Group 61">
            <a:extLst>
              <a:ext uri="{FF2B5EF4-FFF2-40B4-BE49-F238E27FC236}">
                <a16:creationId xmlns:a16="http://schemas.microsoft.com/office/drawing/2014/main" id="{1421E6A1-3B34-4041-ABE3-14F9858A7D31}"/>
              </a:ext>
            </a:extLst>
          </p:cNvPr>
          <p:cNvGrpSpPr/>
          <p:nvPr/>
        </p:nvGrpSpPr>
        <p:grpSpPr>
          <a:xfrm>
            <a:off x="7516358" y="3079804"/>
            <a:ext cx="3931555" cy="1310080"/>
            <a:chOff x="7516358" y="3079804"/>
            <a:chExt cx="3931555" cy="1310080"/>
          </a:xfrm>
        </p:grpSpPr>
        <p:grpSp>
          <p:nvGrpSpPr>
            <p:cNvPr id="57" name="Group 56">
              <a:extLst>
                <a:ext uri="{FF2B5EF4-FFF2-40B4-BE49-F238E27FC236}">
                  <a16:creationId xmlns:a16="http://schemas.microsoft.com/office/drawing/2014/main" id="{E63581E1-1B5C-1B4F-9D9B-FE0D2A0D8091}"/>
                </a:ext>
              </a:extLst>
            </p:cNvPr>
            <p:cNvGrpSpPr/>
            <p:nvPr/>
          </p:nvGrpSpPr>
          <p:grpSpPr>
            <a:xfrm>
              <a:off x="7516358" y="3079804"/>
              <a:ext cx="2369647" cy="1310080"/>
              <a:chOff x="7516358" y="3079804"/>
              <a:chExt cx="2369647" cy="1310080"/>
            </a:xfrm>
          </p:grpSpPr>
          <p:pic>
            <p:nvPicPr>
              <p:cNvPr id="51" name="Picture 50">
                <a:extLst>
                  <a:ext uri="{FF2B5EF4-FFF2-40B4-BE49-F238E27FC236}">
                    <a16:creationId xmlns:a16="http://schemas.microsoft.com/office/drawing/2014/main" id="{505FFE0F-724D-3243-A325-DEFCA4603C0E}"/>
                  </a:ext>
                </a:extLst>
              </p:cNvPr>
              <p:cNvPicPr>
                <a:picLocks noChangeAspect="1"/>
              </p:cNvPicPr>
              <p:nvPr/>
            </p:nvPicPr>
            <p:blipFill>
              <a:blip r:embed="rId3"/>
              <a:stretch>
                <a:fillRect/>
              </a:stretch>
            </p:blipFill>
            <p:spPr>
              <a:xfrm>
                <a:off x="7516358" y="3079804"/>
                <a:ext cx="376880" cy="420219"/>
              </a:xfrm>
              <a:prstGeom prst="rect">
                <a:avLst/>
              </a:prstGeom>
            </p:spPr>
          </p:pic>
          <p:pic>
            <p:nvPicPr>
              <p:cNvPr id="52" name="Picture 51">
                <a:extLst>
                  <a:ext uri="{FF2B5EF4-FFF2-40B4-BE49-F238E27FC236}">
                    <a16:creationId xmlns:a16="http://schemas.microsoft.com/office/drawing/2014/main" id="{9A64F1A7-5654-2D48-BCC1-99E28016B0C0}"/>
                  </a:ext>
                </a:extLst>
              </p:cNvPr>
              <p:cNvPicPr>
                <a:picLocks noChangeAspect="1"/>
              </p:cNvPicPr>
              <p:nvPr/>
            </p:nvPicPr>
            <p:blipFill>
              <a:blip r:embed="rId3"/>
              <a:stretch>
                <a:fillRect/>
              </a:stretch>
            </p:blipFill>
            <p:spPr>
              <a:xfrm>
                <a:off x="7798594" y="3960481"/>
                <a:ext cx="376880" cy="420219"/>
              </a:xfrm>
              <a:prstGeom prst="rect">
                <a:avLst/>
              </a:prstGeom>
            </p:spPr>
          </p:pic>
          <p:pic>
            <p:nvPicPr>
              <p:cNvPr id="53" name="Picture 52">
                <a:extLst>
                  <a:ext uri="{FF2B5EF4-FFF2-40B4-BE49-F238E27FC236}">
                    <a16:creationId xmlns:a16="http://schemas.microsoft.com/office/drawing/2014/main" id="{789C3780-8499-5741-8FEA-20051E253767}"/>
                  </a:ext>
                </a:extLst>
              </p:cNvPr>
              <p:cNvPicPr>
                <a:picLocks noChangeAspect="1"/>
              </p:cNvPicPr>
              <p:nvPr/>
            </p:nvPicPr>
            <p:blipFill>
              <a:blip r:embed="rId3"/>
              <a:stretch>
                <a:fillRect/>
              </a:stretch>
            </p:blipFill>
            <p:spPr>
              <a:xfrm>
                <a:off x="7915193" y="3462333"/>
                <a:ext cx="376880" cy="420219"/>
              </a:xfrm>
              <a:prstGeom prst="rect">
                <a:avLst/>
              </a:prstGeom>
            </p:spPr>
          </p:pic>
          <p:pic>
            <p:nvPicPr>
              <p:cNvPr id="54" name="Picture 53">
                <a:extLst>
                  <a:ext uri="{FF2B5EF4-FFF2-40B4-BE49-F238E27FC236}">
                    <a16:creationId xmlns:a16="http://schemas.microsoft.com/office/drawing/2014/main" id="{A0CAF444-1A33-FE4D-982D-EA600CAD9E94}"/>
                  </a:ext>
                </a:extLst>
              </p:cNvPr>
              <p:cNvPicPr>
                <a:picLocks noChangeAspect="1"/>
              </p:cNvPicPr>
              <p:nvPr/>
            </p:nvPicPr>
            <p:blipFill>
              <a:blip r:embed="rId3"/>
              <a:stretch>
                <a:fillRect/>
              </a:stretch>
            </p:blipFill>
            <p:spPr>
              <a:xfrm>
                <a:off x="9110290" y="3088988"/>
                <a:ext cx="376880" cy="420219"/>
              </a:xfrm>
              <a:prstGeom prst="rect">
                <a:avLst/>
              </a:prstGeom>
            </p:spPr>
          </p:pic>
          <p:pic>
            <p:nvPicPr>
              <p:cNvPr id="55" name="Picture 54">
                <a:extLst>
                  <a:ext uri="{FF2B5EF4-FFF2-40B4-BE49-F238E27FC236}">
                    <a16:creationId xmlns:a16="http://schemas.microsoft.com/office/drawing/2014/main" id="{16291165-1934-1F4D-8D04-1ED654C59292}"/>
                  </a:ext>
                </a:extLst>
              </p:cNvPr>
              <p:cNvPicPr>
                <a:picLocks noChangeAspect="1"/>
              </p:cNvPicPr>
              <p:nvPr/>
            </p:nvPicPr>
            <p:blipFill>
              <a:blip r:embed="rId3"/>
              <a:stretch>
                <a:fillRect/>
              </a:stretch>
            </p:blipFill>
            <p:spPr>
              <a:xfrm>
                <a:off x="9392526" y="3969665"/>
                <a:ext cx="376880" cy="420219"/>
              </a:xfrm>
              <a:prstGeom prst="rect">
                <a:avLst/>
              </a:prstGeom>
            </p:spPr>
          </p:pic>
          <p:pic>
            <p:nvPicPr>
              <p:cNvPr id="56" name="Picture 55">
                <a:extLst>
                  <a:ext uri="{FF2B5EF4-FFF2-40B4-BE49-F238E27FC236}">
                    <a16:creationId xmlns:a16="http://schemas.microsoft.com/office/drawing/2014/main" id="{89D3B43B-3F2C-E948-9C8E-5D38E3F8E638}"/>
                  </a:ext>
                </a:extLst>
              </p:cNvPr>
              <p:cNvPicPr>
                <a:picLocks noChangeAspect="1"/>
              </p:cNvPicPr>
              <p:nvPr/>
            </p:nvPicPr>
            <p:blipFill>
              <a:blip r:embed="rId3"/>
              <a:stretch>
                <a:fillRect/>
              </a:stretch>
            </p:blipFill>
            <p:spPr>
              <a:xfrm>
                <a:off x="9509125" y="3471517"/>
                <a:ext cx="376880" cy="420219"/>
              </a:xfrm>
              <a:prstGeom prst="rect">
                <a:avLst/>
              </a:prstGeom>
            </p:spPr>
          </p:pic>
        </p:grpSp>
        <p:pic>
          <p:nvPicPr>
            <p:cNvPr id="59" name="Picture 58">
              <a:extLst>
                <a:ext uri="{FF2B5EF4-FFF2-40B4-BE49-F238E27FC236}">
                  <a16:creationId xmlns:a16="http://schemas.microsoft.com/office/drawing/2014/main" id="{75433370-EB2A-A649-AADB-30184AF9A881}"/>
                </a:ext>
              </a:extLst>
            </p:cNvPr>
            <p:cNvPicPr>
              <a:picLocks noChangeAspect="1"/>
            </p:cNvPicPr>
            <p:nvPr/>
          </p:nvPicPr>
          <p:blipFill>
            <a:blip r:embed="rId3"/>
            <a:stretch>
              <a:fillRect/>
            </a:stretch>
          </p:blipFill>
          <p:spPr>
            <a:xfrm>
              <a:off x="10672198" y="3085360"/>
              <a:ext cx="376880" cy="420219"/>
            </a:xfrm>
            <a:prstGeom prst="rect">
              <a:avLst/>
            </a:prstGeom>
          </p:spPr>
        </p:pic>
        <p:pic>
          <p:nvPicPr>
            <p:cNvPr id="60" name="Picture 59">
              <a:extLst>
                <a:ext uri="{FF2B5EF4-FFF2-40B4-BE49-F238E27FC236}">
                  <a16:creationId xmlns:a16="http://schemas.microsoft.com/office/drawing/2014/main" id="{220D6F72-7ECD-6D4A-813A-B77093D19D91}"/>
                </a:ext>
              </a:extLst>
            </p:cNvPr>
            <p:cNvPicPr>
              <a:picLocks noChangeAspect="1"/>
            </p:cNvPicPr>
            <p:nvPr/>
          </p:nvPicPr>
          <p:blipFill>
            <a:blip r:embed="rId3"/>
            <a:stretch>
              <a:fillRect/>
            </a:stretch>
          </p:blipFill>
          <p:spPr>
            <a:xfrm>
              <a:off x="10954434" y="3966037"/>
              <a:ext cx="376880" cy="420219"/>
            </a:xfrm>
            <a:prstGeom prst="rect">
              <a:avLst/>
            </a:prstGeom>
          </p:spPr>
        </p:pic>
        <p:pic>
          <p:nvPicPr>
            <p:cNvPr id="61" name="Picture 60">
              <a:extLst>
                <a:ext uri="{FF2B5EF4-FFF2-40B4-BE49-F238E27FC236}">
                  <a16:creationId xmlns:a16="http://schemas.microsoft.com/office/drawing/2014/main" id="{669BDFAA-65BB-C24D-AE49-F4BDE910388F}"/>
                </a:ext>
              </a:extLst>
            </p:cNvPr>
            <p:cNvPicPr>
              <a:picLocks noChangeAspect="1"/>
            </p:cNvPicPr>
            <p:nvPr/>
          </p:nvPicPr>
          <p:blipFill>
            <a:blip r:embed="rId3"/>
            <a:stretch>
              <a:fillRect/>
            </a:stretch>
          </p:blipFill>
          <p:spPr>
            <a:xfrm>
              <a:off x="11071033" y="3467889"/>
              <a:ext cx="376880" cy="420219"/>
            </a:xfrm>
            <a:prstGeom prst="rect">
              <a:avLst/>
            </a:prstGeom>
          </p:spPr>
        </p:pic>
      </p:grpSp>
    </p:spTree>
    <p:extLst>
      <p:ext uri="{BB962C8B-B14F-4D97-AF65-F5344CB8AC3E}">
        <p14:creationId xmlns:p14="http://schemas.microsoft.com/office/powerpoint/2010/main" val="226693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593"/>
            <a:ext cx="12192000" cy="1325563"/>
          </a:xfrm>
        </p:spPr>
        <p:txBody>
          <a:bodyPr>
            <a:normAutofit/>
          </a:bodyPr>
          <a:lstStyle/>
          <a:p>
            <a:pPr algn="ctr"/>
            <a:r>
              <a:rPr lang="en-US" sz="6000" b="1" dirty="0">
                <a:latin typeface="Avenir Book" charset="0"/>
                <a:ea typeface="Avenir Book" charset="0"/>
                <a:cs typeface="Avenir Book" charset="0"/>
              </a:rPr>
              <a:t>What is “suspiciousness”?</a:t>
            </a:r>
          </a:p>
        </p:txBody>
      </p:sp>
      <p:sp>
        <p:nvSpPr>
          <p:cNvPr id="10" name="Google Shape;238;p28">
            <a:extLst>
              <a:ext uri="{FF2B5EF4-FFF2-40B4-BE49-F238E27FC236}">
                <a16:creationId xmlns:a16="http://schemas.microsoft.com/office/drawing/2014/main" id="{BABBE0DD-E0AC-EF42-AEF7-D08C85E82F43}"/>
              </a:ext>
            </a:extLst>
          </p:cNvPr>
          <p:cNvSpPr txBox="1"/>
          <p:nvPr/>
        </p:nvSpPr>
        <p:spPr>
          <a:xfrm>
            <a:off x="431800" y="1585954"/>
            <a:ext cx="10960100" cy="2237263"/>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Avenir"/>
              <a:buChar char="●"/>
            </a:pPr>
            <a:r>
              <a:rPr lang="en" sz="2400" b="1" dirty="0">
                <a:solidFill>
                  <a:schemeClr val="dk1"/>
                </a:solidFill>
                <a:latin typeface="Avenir"/>
                <a:ea typeface="Avenir"/>
                <a:cs typeface="Avenir"/>
                <a:sym typeface="Avenir"/>
              </a:rPr>
              <a:t>Intuition:</a:t>
            </a:r>
            <a:r>
              <a:rPr lang="en" sz="2400" dirty="0">
                <a:solidFill>
                  <a:schemeClr val="dk1"/>
                </a:solidFill>
                <a:latin typeface="Avenir"/>
                <a:ea typeface="Avenir"/>
                <a:cs typeface="Avenir"/>
                <a:sym typeface="Avenir"/>
              </a:rPr>
              <a:t> lots of edges across many nodes = bad</a:t>
            </a:r>
            <a:endParaRPr sz="2400" dirty="0">
              <a:solidFill>
                <a:schemeClr val="dk1"/>
              </a:solidFill>
              <a:latin typeface="Avenir"/>
              <a:ea typeface="Avenir"/>
              <a:cs typeface="Avenir"/>
              <a:sym typeface="Avenir"/>
            </a:endParaRPr>
          </a:p>
          <a:p>
            <a:pPr marL="914400" marR="0" lvl="1" indent="-330200" algn="l" rtl="0">
              <a:lnSpc>
                <a:spcPct val="100000"/>
              </a:lnSpc>
              <a:spcBef>
                <a:spcPts val="0"/>
              </a:spcBef>
              <a:spcAft>
                <a:spcPts val="0"/>
              </a:spcAft>
              <a:buClr>
                <a:schemeClr val="dk1"/>
              </a:buClr>
              <a:buSzPts val="1600"/>
              <a:buFont typeface="Avenir"/>
              <a:buChar char="○"/>
            </a:pPr>
            <a:r>
              <a:rPr lang="en" sz="2000" dirty="0">
                <a:solidFill>
                  <a:schemeClr val="dk1"/>
                </a:solidFill>
                <a:latin typeface="Avenir"/>
                <a:ea typeface="Avenir"/>
                <a:cs typeface="Avenir"/>
                <a:sym typeface="Avenir"/>
              </a:rPr>
              <a:t>Most ordinary users not </a:t>
            </a:r>
            <a:r>
              <a:rPr lang="en" sz="2000" dirty="0" err="1">
                <a:solidFill>
                  <a:schemeClr val="dk1"/>
                </a:solidFill>
                <a:latin typeface="Avenir"/>
                <a:ea typeface="Avenir"/>
                <a:cs typeface="Avenir"/>
                <a:sym typeface="Avenir"/>
              </a:rPr>
              <a:t>lik</a:t>
            </a:r>
            <a:r>
              <a:rPr lang="en-US" sz="2000" dirty="0">
                <a:solidFill>
                  <a:schemeClr val="dk1"/>
                </a:solidFill>
                <a:latin typeface="Avenir"/>
                <a:ea typeface="Avenir"/>
                <a:cs typeface="Avenir"/>
                <a:sym typeface="Avenir"/>
              </a:rPr>
              <a:t>el</a:t>
            </a:r>
            <a:r>
              <a:rPr lang="en" sz="2000" dirty="0">
                <a:solidFill>
                  <a:schemeClr val="dk1"/>
                </a:solidFill>
                <a:latin typeface="Avenir"/>
                <a:ea typeface="Avenir"/>
                <a:cs typeface="Avenir"/>
                <a:sym typeface="Avenir"/>
              </a:rPr>
              <a:t>y to share metadata </a:t>
            </a:r>
          </a:p>
          <a:p>
            <a:pPr marL="457200" marR="0" lvl="0" indent="-342900" algn="l" rtl="0">
              <a:lnSpc>
                <a:spcPct val="100000"/>
              </a:lnSpc>
              <a:spcBef>
                <a:spcPts val="0"/>
              </a:spcBef>
              <a:spcAft>
                <a:spcPts val="0"/>
              </a:spcAft>
              <a:buClr>
                <a:schemeClr val="dk1"/>
              </a:buClr>
              <a:buSzPts val="1800"/>
              <a:buFont typeface="Avenir"/>
              <a:buChar char="●"/>
            </a:pPr>
            <a:endParaRPr lang="en" sz="2400" b="1" dirty="0">
              <a:solidFill>
                <a:schemeClr val="dk1"/>
              </a:solidFill>
              <a:latin typeface="Avenir"/>
              <a:ea typeface="Avenir"/>
              <a:cs typeface="Avenir"/>
              <a:sym typeface="Avenir"/>
            </a:endParaRPr>
          </a:p>
          <a:p>
            <a:pPr marL="457200" marR="0" lvl="0" indent="-342900" algn="l" rtl="0">
              <a:lnSpc>
                <a:spcPct val="100000"/>
              </a:lnSpc>
              <a:spcBef>
                <a:spcPts val="0"/>
              </a:spcBef>
              <a:spcAft>
                <a:spcPts val="0"/>
              </a:spcAft>
              <a:buClr>
                <a:schemeClr val="dk1"/>
              </a:buClr>
              <a:buSzPts val="1800"/>
              <a:buFont typeface="Avenir"/>
              <a:buChar char="●"/>
            </a:pPr>
            <a:r>
              <a:rPr lang="en" sz="2400" b="1" dirty="0">
                <a:solidFill>
                  <a:schemeClr val="dk1"/>
                </a:solidFill>
                <a:latin typeface="Avenir"/>
                <a:ea typeface="Avenir"/>
                <a:cs typeface="Avenir"/>
                <a:sym typeface="Avenir"/>
              </a:rPr>
              <a:t>Pesky details: </a:t>
            </a:r>
            <a:r>
              <a:rPr lang="en" sz="2400" dirty="0">
                <a:solidFill>
                  <a:schemeClr val="dk1"/>
                </a:solidFill>
                <a:latin typeface="Avenir"/>
                <a:ea typeface="Avenir"/>
                <a:cs typeface="Avenir"/>
                <a:sym typeface="Avenir"/>
              </a:rPr>
              <a:t>How to handle multiple views?  What’s more suspicious?</a:t>
            </a:r>
            <a:endParaRPr sz="2400" dirty="0">
              <a:solidFill>
                <a:schemeClr val="dk1"/>
              </a:solidFill>
              <a:latin typeface="Avenir"/>
              <a:ea typeface="Avenir"/>
              <a:cs typeface="Avenir"/>
              <a:sym typeface="Avenir"/>
            </a:endParaRPr>
          </a:p>
          <a:p>
            <a:pPr marL="914400" marR="0" lvl="1" indent="-330200" algn="l" rtl="0">
              <a:lnSpc>
                <a:spcPct val="100000"/>
              </a:lnSpc>
              <a:spcBef>
                <a:spcPts val="0"/>
              </a:spcBef>
              <a:spcAft>
                <a:spcPts val="0"/>
              </a:spcAft>
              <a:buClr>
                <a:schemeClr val="dk1"/>
              </a:buClr>
              <a:buSzPts val="1600"/>
              <a:buFont typeface="Avenir"/>
              <a:buChar char="○"/>
            </a:pPr>
            <a:r>
              <a:rPr lang="en" sz="2000" dirty="0">
                <a:solidFill>
                  <a:schemeClr val="dk1"/>
                </a:solidFill>
                <a:latin typeface="Avenir"/>
                <a:ea typeface="Avenir"/>
                <a:cs typeface="Avenir"/>
                <a:sym typeface="Avenir"/>
              </a:rPr>
              <a:t>2 entities sharing IP, or 5 entities sharing zip code?</a:t>
            </a:r>
            <a:endParaRPr sz="2000" dirty="0">
              <a:solidFill>
                <a:schemeClr val="dk1"/>
              </a:solidFill>
              <a:latin typeface="Avenir"/>
              <a:ea typeface="Avenir"/>
              <a:cs typeface="Avenir"/>
              <a:sym typeface="Avenir"/>
            </a:endParaRPr>
          </a:p>
        </p:txBody>
      </p:sp>
      <p:grpSp>
        <p:nvGrpSpPr>
          <p:cNvPr id="55" name="Group 54">
            <a:extLst>
              <a:ext uri="{FF2B5EF4-FFF2-40B4-BE49-F238E27FC236}">
                <a16:creationId xmlns:a16="http://schemas.microsoft.com/office/drawing/2014/main" id="{CADB120D-F4D9-5743-87CF-745BA85E3EC6}"/>
              </a:ext>
            </a:extLst>
          </p:cNvPr>
          <p:cNvGrpSpPr/>
          <p:nvPr/>
        </p:nvGrpSpPr>
        <p:grpSpPr>
          <a:xfrm>
            <a:off x="2602576" y="4071642"/>
            <a:ext cx="2544582" cy="1638803"/>
            <a:chOff x="2602576" y="4071642"/>
            <a:chExt cx="2544582" cy="1638803"/>
          </a:xfrm>
        </p:grpSpPr>
        <p:sp>
          <p:nvSpPr>
            <p:cNvPr id="24" name="Google Shape;252;p28">
              <a:extLst>
                <a:ext uri="{FF2B5EF4-FFF2-40B4-BE49-F238E27FC236}">
                  <a16:creationId xmlns:a16="http://schemas.microsoft.com/office/drawing/2014/main" id="{7606240D-73B3-A64B-8D7D-2038298995DF}"/>
                </a:ext>
              </a:extLst>
            </p:cNvPr>
            <p:cNvSpPr txBox="1"/>
            <p:nvPr/>
          </p:nvSpPr>
          <p:spPr>
            <a:xfrm>
              <a:off x="2602576" y="4071642"/>
              <a:ext cx="2544582" cy="35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rgbClr val="990000"/>
                  </a:solidFill>
                  <a:latin typeface="Avenir Book" panose="02000503020000020003" pitchFamily="2" charset="0"/>
                </a:rPr>
                <a:t>View 1: IP Addresses</a:t>
              </a:r>
              <a:endParaRPr sz="2000" dirty="0">
                <a:solidFill>
                  <a:srgbClr val="990000"/>
                </a:solidFill>
                <a:latin typeface="Avenir Book" panose="02000503020000020003" pitchFamily="2" charset="0"/>
              </a:endParaRPr>
            </a:p>
          </p:txBody>
        </p:sp>
        <p:sp>
          <p:nvSpPr>
            <p:cNvPr id="42" name="Google Shape;346;p29">
              <a:extLst>
                <a:ext uri="{FF2B5EF4-FFF2-40B4-BE49-F238E27FC236}">
                  <a16:creationId xmlns:a16="http://schemas.microsoft.com/office/drawing/2014/main" id="{24F9039E-1960-B740-BE9C-ED1A0ED9402E}"/>
                </a:ext>
              </a:extLst>
            </p:cNvPr>
            <p:cNvSpPr/>
            <p:nvPr/>
          </p:nvSpPr>
          <p:spPr>
            <a:xfrm>
              <a:off x="3478051" y="5420645"/>
              <a:ext cx="297600" cy="289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7;p29">
              <a:extLst>
                <a:ext uri="{FF2B5EF4-FFF2-40B4-BE49-F238E27FC236}">
                  <a16:creationId xmlns:a16="http://schemas.microsoft.com/office/drawing/2014/main" id="{F4829442-AAF3-E84D-B1A9-7A48D1F7445D}"/>
                </a:ext>
              </a:extLst>
            </p:cNvPr>
            <p:cNvSpPr/>
            <p:nvPr/>
          </p:nvSpPr>
          <p:spPr>
            <a:xfrm>
              <a:off x="4017751" y="5164920"/>
              <a:ext cx="297600" cy="289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348;p29">
              <a:extLst>
                <a:ext uri="{FF2B5EF4-FFF2-40B4-BE49-F238E27FC236}">
                  <a16:creationId xmlns:a16="http://schemas.microsoft.com/office/drawing/2014/main" id="{8E87F195-6840-3840-948E-D90BEEBC379E}"/>
                </a:ext>
              </a:extLst>
            </p:cNvPr>
            <p:cNvCxnSpPr>
              <a:stCxn id="42" idx="7"/>
              <a:endCxn id="43" idx="2"/>
            </p:cNvCxnSpPr>
            <p:nvPr/>
          </p:nvCxnSpPr>
          <p:spPr>
            <a:xfrm rot="10800000" flipH="1">
              <a:off x="3732068" y="5309785"/>
              <a:ext cx="285600" cy="153300"/>
            </a:xfrm>
            <a:prstGeom prst="straightConnector1">
              <a:avLst/>
            </a:prstGeom>
            <a:noFill/>
            <a:ln w="76200" cap="flat" cmpd="sng">
              <a:solidFill>
                <a:srgbClr val="990000"/>
              </a:solidFill>
              <a:prstDash val="solid"/>
              <a:round/>
              <a:headEnd type="none" w="med" len="med"/>
              <a:tailEnd type="none" w="med" len="med"/>
            </a:ln>
          </p:spPr>
        </p:cxnSp>
      </p:grpSp>
      <p:grpSp>
        <p:nvGrpSpPr>
          <p:cNvPr id="56" name="Group 55">
            <a:extLst>
              <a:ext uri="{FF2B5EF4-FFF2-40B4-BE49-F238E27FC236}">
                <a16:creationId xmlns:a16="http://schemas.microsoft.com/office/drawing/2014/main" id="{C355D8B8-AFD5-724C-A30C-8FFDF7A83958}"/>
              </a:ext>
            </a:extLst>
          </p:cNvPr>
          <p:cNvGrpSpPr/>
          <p:nvPr/>
        </p:nvGrpSpPr>
        <p:grpSpPr>
          <a:xfrm>
            <a:off x="6096000" y="4072827"/>
            <a:ext cx="2287200" cy="2064566"/>
            <a:chOff x="7328242" y="4048882"/>
            <a:chExt cx="2287200" cy="2064566"/>
          </a:xfrm>
        </p:grpSpPr>
        <p:sp>
          <p:nvSpPr>
            <p:cNvPr id="25" name="Google Shape;253;p28">
              <a:extLst>
                <a:ext uri="{FF2B5EF4-FFF2-40B4-BE49-F238E27FC236}">
                  <a16:creationId xmlns:a16="http://schemas.microsoft.com/office/drawing/2014/main" id="{B3974BD2-2CBB-A84B-87C8-6DE65612AF38}"/>
                </a:ext>
              </a:extLst>
            </p:cNvPr>
            <p:cNvSpPr txBox="1"/>
            <p:nvPr/>
          </p:nvSpPr>
          <p:spPr>
            <a:xfrm>
              <a:off x="7328242" y="4048882"/>
              <a:ext cx="2287200" cy="35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1155CC"/>
                  </a:solidFill>
                  <a:latin typeface="Avenir Book" panose="02000503020000020003" pitchFamily="2" charset="0"/>
                </a:rPr>
                <a:t>View 2: Zip code</a:t>
              </a:r>
              <a:endParaRPr dirty="0">
                <a:solidFill>
                  <a:srgbClr val="1155CC"/>
                </a:solidFill>
                <a:latin typeface="Avenir Book" panose="02000503020000020003" pitchFamily="2" charset="0"/>
              </a:endParaRPr>
            </a:p>
          </p:txBody>
        </p:sp>
        <p:sp>
          <p:nvSpPr>
            <p:cNvPr id="45" name="Google Shape;349;p29">
              <a:extLst>
                <a:ext uri="{FF2B5EF4-FFF2-40B4-BE49-F238E27FC236}">
                  <a16:creationId xmlns:a16="http://schemas.microsoft.com/office/drawing/2014/main" id="{02C0BDC6-7E1D-3946-A25F-1D35B4B21158}"/>
                </a:ext>
              </a:extLst>
            </p:cNvPr>
            <p:cNvSpPr/>
            <p:nvPr/>
          </p:nvSpPr>
          <p:spPr>
            <a:xfrm>
              <a:off x="7727850" y="5202410"/>
              <a:ext cx="297600" cy="289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0;p29">
              <a:extLst>
                <a:ext uri="{FF2B5EF4-FFF2-40B4-BE49-F238E27FC236}">
                  <a16:creationId xmlns:a16="http://schemas.microsoft.com/office/drawing/2014/main" id="{F041C063-254E-9742-8590-DAF53D1D6FDC}"/>
                </a:ext>
              </a:extLst>
            </p:cNvPr>
            <p:cNvSpPr/>
            <p:nvPr/>
          </p:nvSpPr>
          <p:spPr>
            <a:xfrm>
              <a:off x="7863175" y="5823648"/>
              <a:ext cx="297600" cy="289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1;p29">
              <a:extLst>
                <a:ext uri="{FF2B5EF4-FFF2-40B4-BE49-F238E27FC236}">
                  <a16:creationId xmlns:a16="http://schemas.microsoft.com/office/drawing/2014/main" id="{62070773-7F5D-9D4C-9131-2992D0021D1B}"/>
                </a:ext>
              </a:extLst>
            </p:cNvPr>
            <p:cNvSpPr/>
            <p:nvPr/>
          </p:nvSpPr>
          <p:spPr>
            <a:xfrm>
              <a:off x="8733750" y="5279023"/>
              <a:ext cx="297600" cy="289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52;p29">
              <a:extLst>
                <a:ext uri="{FF2B5EF4-FFF2-40B4-BE49-F238E27FC236}">
                  <a16:creationId xmlns:a16="http://schemas.microsoft.com/office/drawing/2014/main" id="{70AE1839-E2B7-F54C-BC89-01536493C57C}"/>
                </a:ext>
              </a:extLst>
            </p:cNvPr>
            <p:cNvSpPr/>
            <p:nvPr/>
          </p:nvSpPr>
          <p:spPr>
            <a:xfrm>
              <a:off x="8217825" y="4765973"/>
              <a:ext cx="297600" cy="289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 name="Google Shape;353;p29">
              <a:extLst>
                <a:ext uri="{FF2B5EF4-FFF2-40B4-BE49-F238E27FC236}">
                  <a16:creationId xmlns:a16="http://schemas.microsoft.com/office/drawing/2014/main" id="{8071E70F-6181-7D4E-A98E-0301180FDF9E}"/>
                </a:ext>
              </a:extLst>
            </p:cNvPr>
            <p:cNvCxnSpPr>
              <a:cxnSpLocks/>
              <a:stCxn id="54" idx="2"/>
              <a:endCxn id="46" idx="6"/>
            </p:cNvCxnSpPr>
            <p:nvPr/>
          </p:nvCxnSpPr>
          <p:spPr>
            <a:xfrm rot="10800000">
              <a:off x="8160750" y="5968548"/>
              <a:ext cx="315000" cy="0"/>
            </a:xfrm>
            <a:prstGeom prst="straightConnector1">
              <a:avLst/>
            </a:prstGeom>
            <a:noFill/>
            <a:ln w="76200" cap="flat" cmpd="sng">
              <a:solidFill>
                <a:srgbClr val="3D85C6"/>
              </a:solidFill>
              <a:prstDash val="solid"/>
              <a:round/>
              <a:headEnd type="none" w="med" len="med"/>
              <a:tailEnd type="none" w="med" len="med"/>
            </a:ln>
          </p:spPr>
        </p:cxnSp>
        <p:cxnSp>
          <p:nvCxnSpPr>
            <p:cNvPr id="50" name="Google Shape;355;p29">
              <a:extLst>
                <a:ext uri="{FF2B5EF4-FFF2-40B4-BE49-F238E27FC236}">
                  <a16:creationId xmlns:a16="http://schemas.microsoft.com/office/drawing/2014/main" id="{5F559391-182C-F445-A80C-E9FC8FFA0D5E}"/>
                </a:ext>
              </a:extLst>
            </p:cNvPr>
            <p:cNvCxnSpPr>
              <a:stCxn id="45" idx="4"/>
            </p:cNvCxnSpPr>
            <p:nvPr/>
          </p:nvCxnSpPr>
          <p:spPr>
            <a:xfrm>
              <a:off x="7876650" y="5492210"/>
              <a:ext cx="85200" cy="297300"/>
            </a:xfrm>
            <a:prstGeom prst="straightConnector1">
              <a:avLst/>
            </a:prstGeom>
            <a:noFill/>
            <a:ln w="76200" cap="flat" cmpd="sng">
              <a:solidFill>
                <a:srgbClr val="3D85C6"/>
              </a:solidFill>
              <a:prstDash val="solid"/>
              <a:round/>
              <a:headEnd type="none" w="med" len="med"/>
              <a:tailEnd type="none" w="med" len="med"/>
            </a:ln>
          </p:spPr>
        </p:cxnSp>
        <p:cxnSp>
          <p:nvCxnSpPr>
            <p:cNvPr id="51" name="Google Shape;356;p29">
              <a:extLst>
                <a:ext uri="{FF2B5EF4-FFF2-40B4-BE49-F238E27FC236}">
                  <a16:creationId xmlns:a16="http://schemas.microsoft.com/office/drawing/2014/main" id="{89D7FB1B-123D-9445-886B-72F15A7E8C4C}"/>
                </a:ext>
              </a:extLst>
            </p:cNvPr>
            <p:cNvCxnSpPr>
              <a:stCxn id="45" idx="7"/>
              <a:endCxn id="48" idx="3"/>
            </p:cNvCxnSpPr>
            <p:nvPr/>
          </p:nvCxnSpPr>
          <p:spPr>
            <a:xfrm rot="10800000" flipH="1">
              <a:off x="7981867" y="5013250"/>
              <a:ext cx="279600" cy="231600"/>
            </a:xfrm>
            <a:prstGeom prst="straightConnector1">
              <a:avLst/>
            </a:prstGeom>
            <a:noFill/>
            <a:ln w="76200" cap="flat" cmpd="sng">
              <a:solidFill>
                <a:srgbClr val="3D85C6"/>
              </a:solidFill>
              <a:prstDash val="solid"/>
              <a:round/>
              <a:headEnd type="none" w="med" len="med"/>
              <a:tailEnd type="none" w="med" len="med"/>
            </a:ln>
          </p:spPr>
        </p:cxnSp>
        <p:cxnSp>
          <p:nvCxnSpPr>
            <p:cNvPr id="52" name="Google Shape;357;p29">
              <a:extLst>
                <a:ext uri="{FF2B5EF4-FFF2-40B4-BE49-F238E27FC236}">
                  <a16:creationId xmlns:a16="http://schemas.microsoft.com/office/drawing/2014/main" id="{5A0BE88D-273B-7740-A566-E91EE679E4D2}"/>
                </a:ext>
              </a:extLst>
            </p:cNvPr>
            <p:cNvCxnSpPr>
              <a:stCxn id="48" idx="5"/>
              <a:endCxn id="47" idx="1"/>
            </p:cNvCxnSpPr>
            <p:nvPr/>
          </p:nvCxnSpPr>
          <p:spPr>
            <a:xfrm>
              <a:off x="8471842" y="5013332"/>
              <a:ext cx="305400" cy="308100"/>
            </a:xfrm>
            <a:prstGeom prst="straightConnector1">
              <a:avLst/>
            </a:prstGeom>
            <a:noFill/>
            <a:ln w="76200" cap="flat" cmpd="sng">
              <a:solidFill>
                <a:srgbClr val="3D85C6"/>
              </a:solidFill>
              <a:prstDash val="solid"/>
              <a:round/>
              <a:headEnd type="none" w="med" len="med"/>
              <a:tailEnd type="none" w="med" len="med"/>
            </a:ln>
          </p:spPr>
        </p:cxnSp>
        <p:cxnSp>
          <p:nvCxnSpPr>
            <p:cNvPr id="53" name="Google Shape;358;p29">
              <a:extLst>
                <a:ext uri="{FF2B5EF4-FFF2-40B4-BE49-F238E27FC236}">
                  <a16:creationId xmlns:a16="http://schemas.microsoft.com/office/drawing/2014/main" id="{2A856C65-1124-194D-ADE5-35BFD921B8C1}"/>
                </a:ext>
              </a:extLst>
            </p:cNvPr>
            <p:cNvCxnSpPr>
              <a:cxnSpLocks/>
              <a:stCxn id="47" idx="3"/>
              <a:endCxn id="54" idx="0"/>
            </p:cNvCxnSpPr>
            <p:nvPr/>
          </p:nvCxnSpPr>
          <p:spPr>
            <a:xfrm flipH="1">
              <a:off x="8624633" y="5526382"/>
              <a:ext cx="152700" cy="297300"/>
            </a:xfrm>
            <a:prstGeom prst="straightConnector1">
              <a:avLst/>
            </a:prstGeom>
            <a:noFill/>
            <a:ln w="76200" cap="flat" cmpd="sng">
              <a:solidFill>
                <a:srgbClr val="3D85C6"/>
              </a:solidFill>
              <a:prstDash val="solid"/>
              <a:round/>
              <a:headEnd type="none" w="med" len="med"/>
              <a:tailEnd type="none" w="med" len="med"/>
            </a:ln>
          </p:spPr>
        </p:cxnSp>
        <p:sp>
          <p:nvSpPr>
            <p:cNvPr id="54" name="Google Shape;354;p29">
              <a:extLst>
                <a:ext uri="{FF2B5EF4-FFF2-40B4-BE49-F238E27FC236}">
                  <a16:creationId xmlns:a16="http://schemas.microsoft.com/office/drawing/2014/main" id="{1DB3CBD8-F750-134C-BE5F-D0504528C7BD}"/>
                </a:ext>
              </a:extLst>
            </p:cNvPr>
            <p:cNvSpPr/>
            <p:nvPr/>
          </p:nvSpPr>
          <p:spPr>
            <a:xfrm>
              <a:off x="8475750" y="5823648"/>
              <a:ext cx="297600" cy="289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943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17389</TotalTime>
  <Words>3597</Words>
  <Application>Microsoft Macintosh PowerPoint</Application>
  <PresentationFormat>Widescreen</PresentationFormat>
  <Paragraphs>540</Paragraphs>
  <Slides>41</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Avenir</vt:lpstr>
      <vt:lpstr>Avenir Book</vt:lpstr>
      <vt:lpstr>Avenir Roman</vt:lpstr>
      <vt:lpstr>Calibri</vt:lpstr>
      <vt:lpstr>Calibri Light</vt:lpstr>
      <vt:lpstr>Cambria Math</vt:lpstr>
      <vt:lpstr>Helvetica Neue</vt:lpstr>
      <vt:lpstr>Office Theme</vt:lpstr>
      <vt:lpstr>SliceNDice:  Mining Suspicious Multi-attribute Entity Groups with Multi-view Graphs</vt:lpstr>
      <vt:lpstr>PowerPoint Presentation</vt:lpstr>
      <vt:lpstr>PowerPoint Presentation</vt:lpstr>
      <vt:lpstr>Challenges</vt:lpstr>
      <vt:lpstr>PowerPoint Presentation</vt:lpstr>
      <vt:lpstr>Challenges</vt:lpstr>
      <vt:lpstr>Our Contributions</vt:lpstr>
      <vt:lpstr>Problem Formulation (High-level)</vt:lpstr>
      <vt:lpstr>What is “suspiciousness”?</vt:lpstr>
      <vt:lpstr>Our Contributions</vt:lpstr>
      <vt:lpstr>Sub-graph Properties</vt:lpstr>
      <vt:lpstr>Sub-graph Properties</vt:lpstr>
      <vt:lpstr>Sub-graph Properties</vt:lpstr>
      <vt:lpstr>Sub-graph Properties</vt:lpstr>
      <vt:lpstr>Axioms</vt:lpstr>
      <vt:lpstr>PowerPoint Presentation</vt:lpstr>
      <vt:lpstr>PowerPoint Presentation</vt:lpstr>
      <vt:lpstr>PowerPoint Presentation</vt:lpstr>
      <vt:lpstr>PowerPoint Presentation</vt:lpstr>
      <vt:lpstr>PowerPoint Presentation</vt:lpstr>
      <vt:lpstr>Axioms</vt:lpstr>
      <vt:lpstr>Additional Criteria </vt:lpstr>
      <vt:lpstr>SliceNDice Metric (Single View) </vt:lpstr>
      <vt:lpstr>SliceNDice Metric (Single View) </vt:lpstr>
      <vt:lpstr>SliceNDice Metric (Single View) </vt:lpstr>
      <vt:lpstr>SliceNDice Metric (Single View) </vt:lpstr>
      <vt:lpstr>SliceNDice Metric (Multi-View) </vt:lpstr>
      <vt:lpstr>Challenges</vt:lpstr>
      <vt:lpstr>Our Contributions</vt:lpstr>
      <vt:lpstr>SliceNDice Algorithm</vt:lpstr>
      <vt:lpstr>SliceNDice Algorithm</vt:lpstr>
      <vt:lpstr>SliceNDice Algorithm</vt:lpstr>
      <vt:lpstr>Evaluation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PreCog</dc:title>
  <dc:creator>Microsoft account</dc:creator>
  <cp:lastModifiedBy>HamedN</cp:lastModifiedBy>
  <cp:revision>454</cp:revision>
  <cp:lastPrinted>2018-06-26T05:05:48Z</cp:lastPrinted>
  <dcterms:created xsi:type="dcterms:W3CDTF">2017-04-05T14:43:07Z</dcterms:created>
  <dcterms:modified xsi:type="dcterms:W3CDTF">2021-01-18T01:46:01Z</dcterms:modified>
</cp:coreProperties>
</file>